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6"/>
  </p:notesMasterIdLst>
  <p:handoutMasterIdLst>
    <p:handoutMasterId r:id="rId2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0287000" cy="6858000" type="35mm"/>
  <p:notesSz cx="6794500" cy="10007600"/>
  <p:embeddedFontLst>
    <p:embeddedFont>
      <p:font typeface="Calibri" panose="020F0502020204030204" pitchFamily="34" charset="0"/>
      <p:regular r:id="rId28"/>
      <p:bold r:id="rId29"/>
      <p:italic r:id="rId30"/>
      <p:boldItalic r:id="rId31"/>
    </p:embeddedFont>
    <p:embeddedFont>
      <p:font typeface="ＭＳ Ｐゴシック" panose="020B0600070205080204" pitchFamily="34" charset="-128"/>
      <p:regular r:id="rId32"/>
    </p:embeddedFont>
    <p:embeddedFont>
      <p:font typeface="Arial Black" panose="020B0A04020102020204" pitchFamily="34" charset="0"/>
      <p:bold r:id="rId33"/>
    </p:embeddedFont>
  </p:embeddedFontLst>
  <p:defaultTextStyle>
    <a:defPPr>
      <a:defRPr lang="nl-NL"/>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721"/>
    <a:srgbClr val="C00000"/>
    <a:srgbClr val="DD6F11"/>
    <a:srgbClr val="C8B8A4"/>
    <a:srgbClr val="967B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63" autoAdjust="0"/>
    <p:restoredTop sz="70247" autoAdjust="0"/>
  </p:normalViewPr>
  <p:slideViewPr>
    <p:cSldViewPr>
      <p:cViewPr varScale="1">
        <p:scale>
          <a:sx n="65" d="100"/>
          <a:sy n="65" d="100"/>
        </p:scale>
        <p:origin x="1998" y="30"/>
      </p:cViewPr>
      <p:guideLst>
        <p:guide orient="horz" pos="2160"/>
        <p:guide pos="32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52F7DD-DB24-4D31-ACF1-FE8B7D9E336C}" type="doc">
      <dgm:prSet loTypeId="urn:microsoft.com/office/officeart/2005/8/layout/process2" loCatId="process" qsTypeId="urn:microsoft.com/office/officeart/2005/8/quickstyle/simple4" qsCatId="simple" csTypeId="urn:microsoft.com/office/officeart/2005/8/colors/accent1_2" csCatId="accent1" phldr="1"/>
      <dgm:spPr/>
    </dgm:pt>
    <dgm:pt modelId="{CC15E754-8E5C-4062-A74A-23718AFECFFF}">
      <dgm:prSet phldrT="[Tekst]" custT="1"/>
      <dgm:spPr/>
      <dgm:t>
        <a:bodyPr/>
        <a:lstStyle/>
        <a:p>
          <a:r>
            <a:rPr lang="en-GB" sz="1600" b="1" noProof="0" dirty="0" smtClean="0">
              <a:latin typeface="Arial" panose="020B0604020202020204" pitchFamily="34" charset="0"/>
              <a:cs typeface="Arial" panose="020B0604020202020204" pitchFamily="34" charset="0"/>
            </a:rPr>
            <a:t>Common Vision</a:t>
          </a:r>
          <a:r>
            <a:rPr lang="en-GB" sz="1600" noProof="0" dirty="0" smtClean="0">
              <a:latin typeface="Arial" panose="020B0604020202020204" pitchFamily="34" charset="0"/>
              <a:cs typeface="Arial" panose="020B0604020202020204" pitchFamily="34" charset="0"/>
            </a:rPr>
            <a:t/>
          </a:r>
          <a:br>
            <a:rPr lang="en-GB" sz="1600" noProof="0" dirty="0" smtClean="0">
              <a:latin typeface="Arial" panose="020B0604020202020204" pitchFamily="34" charset="0"/>
              <a:cs typeface="Arial" panose="020B0604020202020204" pitchFamily="34" charset="0"/>
            </a:rPr>
          </a:br>
          <a:r>
            <a:rPr lang="en-GB" sz="1600" noProof="0" dirty="0" smtClean="0">
              <a:latin typeface="Arial" panose="020B0604020202020204" pitchFamily="34" charset="0"/>
              <a:cs typeface="Arial" panose="020B0604020202020204" pitchFamily="34" charset="0"/>
            </a:rPr>
            <a:t>We all want the same</a:t>
          </a:r>
          <a:endParaRPr lang="en-GB" sz="1600" noProof="0" dirty="0">
            <a:latin typeface="Arial" panose="020B0604020202020204" pitchFamily="34" charset="0"/>
            <a:cs typeface="Arial" panose="020B0604020202020204" pitchFamily="34" charset="0"/>
          </a:endParaRPr>
        </a:p>
      </dgm:t>
    </dgm:pt>
    <dgm:pt modelId="{48CECD3B-AD58-46AB-B376-0A1138643404}" type="parTrans" cxnId="{51E823C8-107F-40A5-A69F-3AA650F599A8}">
      <dgm:prSet/>
      <dgm:spPr/>
      <dgm:t>
        <a:bodyPr/>
        <a:lstStyle/>
        <a:p>
          <a:endParaRPr lang="nl-NL"/>
        </a:p>
      </dgm:t>
    </dgm:pt>
    <dgm:pt modelId="{AB713D32-A3EE-4433-A587-1B20768F3122}" type="sibTrans" cxnId="{51E823C8-107F-40A5-A69F-3AA650F599A8}">
      <dgm:prSet/>
      <dgm:spPr/>
      <dgm:t>
        <a:bodyPr/>
        <a:lstStyle/>
        <a:p>
          <a:endParaRPr lang="nl-NL"/>
        </a:p>
      </dgm:t>
    </dgm:pt>
    <dgm:pt modelId="{870C6DAF-FF46-4FA8-BA2B-8F74F664BB94}">
      <dgm:prSet phldrT="[Tekst]" custT="1"/>
      <dgm:spPr/>
      <dgm:t>
        <a:bodyPr/>
        <a:lstStyle/>
        <a:p>
          <a:r>
            <a:rPr lang="en-GB" sz="1600" b="1" noProof="0" dirty="0" smtClean="0">
              <a:latin typeface="Arial" panose="020B0604020202020204" pitchFamily="34" charset="0"/>
              <a:cs typeface="Arial" panose="020B0604020202020204" pitchFamily="34" charset="0"/>
            </a:rPr>
            <a:t>Principles</a:t>
          </a:r>
          <a:r>
            <a:rPr lang="en-GB" sz="1600" noProof="0" dirty="0" smtClean="0">
              <a:latin typeface="Arial" panose="020B0604020202020204" pitchFamily="34" charset="0"/>
              <a:cs typeface="Arial" panose="020B0604020202020204" pitchFamily="34" charset="0"/>
            </a:rPr>
            <a:t/>
          </a:r>
          <a:br>
            <a:rPr lang="en-GB" sz="1600" noProof="0" dirty="0" smtClean="0">
              <a:latin typeface="Arial" panose="020B0604020202020204" pitchFamily="34" charset="0"/>
              <a:cs typeface="Arial" panose="020B0604020202020204" pitchFamily="34" charset="0"/>
            </a:rPr>
          </a:br>
          <a:r>
            <a:rPr lang="en-GB" sz="1600" noProof="0" dirty="0" smtClean="0">
              <a:latin typeface="Arial" panose="020B0604020202020204" pitchFamily="34" charset="0"/>
              <a:cs typeface="Arial" panose="020B0604020202020204" pitchFamily="34" charset="0"/>
            </a:rPr>
            <a:t>Same set of rules for everyone</a:t>
          </a:r>
          <a:endParaRPr lang="en-GB" sz="1600" noProof="0" dirty="0">
            <a:latin typeface="Arial" panose="020B0604020202020204" pitchFamily="34" charset="0"/>
            <a:cs typeface="Arial" panose="020B0604020202020204" pitchFamily="34" charset="0"/>
          </a:endParaRPr>
        </a:p>
      </dgm:t>
    </dgm:pt>
    <dgm:pt modelId="{8DE3C025-95B9-4CF5-B6DE-E569D0BEE373}" type="parTrans" cxnId="{3FD4AAEB-9AD4-4458-BFFC-69068D360D63}">
      <dgm:prSet/>
      <dgm:spPr/>
      <dgm:t>
        <a:bodyPr/>
        <a:lstStyle/>
        <a:p>
          <a:endParaRPr lang="nl-NL"/>
        </a:p>
      </dgm:t>
    </dgm:pt>
    <dgm:pt modelId="{F52F71BE-4830-4190-8C51-C6CE2E47079F}" type="sibTrans" cxnId="{3FD4AAEB-9AD4-4458-BFFC-69068D360D63}">
      <dgm:prSet/>
      <dgm:spPr/>
      <dgm:t>
        <a:bodyPr/>
        <a:lstStyle/>
        <a:p>
          <a:endParaRPr lang="nl-NL"/>
        </a:p>
      </dgm:t>
    </dgm:pt>
    <dgm:pt modelId="{C534BC1D-80D1-43B7-A3A6-DF6B090DEF41}">
      <dgm:prSet phldrT="[Tekst]" custT="1"/>
      <dgm:spPr/>
      <dgm:t>
        <a:bodyPr/>
        <a:lstStyle/>
        <a:p>
          <a:r>
            <a:rPr lang="en-GB" sz="1600" b="1" noProof="0" dirty="0" smtClean="0">
              <a:latin typeface="Arial" panose="020B0604020202020204" pitchFamily="34" charset="0"/>
              <a:cs typeface="Arial" panose="020B0604020202020204" pitchFamily="34" charset="0"/>
            </a:rPr>
            <a:t>Tools</a:t>
          </a:r>
          <a:r>
            <a:rPr lang="en-GB" sz="1600" noProof="0" dirty="0" smtClean="0">
              <a:latin typeface="Arial" panose="020B0604020202020204" pitchFamily="34" charset="0"/>
              <a:cs typeface="Arial" panose="020B0604020202020204" pitchFamily="34" charset="0"/>
            </a:rPr>
            <a:t/>
          </a:r>
          <a:br>
            <a:rPr lang="en-GB" sz="1600" noProof="0" dirty="0" smtClean="0">
              <a:latin typeface="Arial" panose="020B0604020202020204" pitchFamily="34" charset="0"/>
              <a:cs typeface="Arial" panose="020B0604020202020204" pitchFamily="34" charset="0"/>
            </a:rPr>
          </a:br>
          <a:r>
            <a:rPr lang="en-GB" sz="1600" noProof="0" dirty="0" smtClean="0">
              <a:latin typeface="Arial" panose="020B0604020202020204" pitchFamily="34" charset="0"/>
              <a:cs typeface="Arial" panose="020B0604020202020204" pitchFamily="34" charset="0"/>
            </a:rPr>
            <a:t>The correct instruments</a:t>
          </a:r>
          <a:endParaRPr lang="en-GB" sz="1600" noProof="0" dirty="0">
            <a:latin typeface="Arial" panose="020B0604020202020204" pitchFamily="34" charset="0"/>
            <a:cs typeface="Arial" panose="020B0604020202020204" pitchFamily="34" charset="0"/>
          </a:endParaRPr>
        </a:p>
      </dgm:t>
    </dgm:pt>
    <dgm:pt modelId="{203D4C98-D4C4-4661-B3DC-869C52B37AEE}" type="parTrans" cxnId="{165B28BA-551F-4E10-91A8-624089BB4F1D}">
      <dgm:prSet/>
      <dgm:spPr/>
      <dgm:t>
        <a:bodyPr/>
        <a:lstStyle/>
        <a:p>
          <a:endParaRPr lang="nl-NL"/>
        </a:p>
      </dgm:t>
    </dgm:pt>
    <dgm:pt modelId="{635398E9-52C5-40FB-A2FE-C89D363270BF}" type="sibTrans" cxnId="{165B28BA-551F-4E10-91A8-624089BB4F1D}">
      <dgm:prSet/>
      <dgm:spPr/>
      <dgm:t>
        <a:bodyPr/>
        <a:lstStyle/>
        <a:p>
          <a:endParaRPr lang="nl-NL"/>
        </a:p>
      </dgm:t>
    </dgm:pt>
    <dgm:pt modelId="{62455179-52B4-449D-AF9B-07F1FBE99409}">
      <dgm:prSet phldrT="[Tekst]" custT="1"/>
      <dgm:spPr/>
      <dgm:t>
        <a:bodyPr/>
        <a:lstStyle/>
        <a:p>
          <a:r>
            <a:rPr lang="en-GB" sz="1600" b="1" noProof="0" dirty="0" smtClean="0">
              <a:latin typeface="Arial" panose="020B0604020202020204" pitchFamily="34" charset="0"/>
              <a:cs typeface="Arial" panose="020B0604020202020204" pitchFamily="34" charset="0"/>
            </a:rPr>
            <a:t>Execution</a:t>
          </a:r>
          <a:br>
            <a:rPr lang="en-GB" sz="1600" b="1" noProof="0" dirty="0" smtClean="0">
              <a:latin typeface="Arial" panose="020B0604020202020204" pitchFamily="34" charset="0"/>
              <a:cs typeface="Arial" panose="020B0604020202020204" pitchFamily="34" charset="0"/>
            </a:rPr>
          </a:br>
          <a:r>
            <a:rPr lang="en-GB" sz="1600" noProof="0" dirty="0" smtClean="0">
              <a:latin typeface="Arial" panose="020B0604020202020204" pitchFamily="34" charset="0"/>
              <a:cs typeface="Arial" panose="020B0604020202020204" pitchFamily="34" charset="0"/>
            </a:rPr>
            <a:t>Cooperation &amp; discipline</a:t>
          </a:r>
          <a:endParaRPr lang="en-GB" sz="1600" noProof="0" dirty="0">
            <a:latin typeface="Arial" panose="020B0604020202020204" pitchFamily="34" charset="0"/>
            <a:cs typeface="Arial" panose="020B0604020202020204" pitchFamily="34" charset="0"/>
          </a:endParaRPr>
        </a:p>
      </dgm:t>
    </dgm:pt>
    <dgm:pt modelId="{079292CD-F793-4DF3-8338-6693EB5120DC}" type="parTrans" cxnId="{330C5E70-F557-4F37-8CB9-E169A8DFE5F0}">
      <dgm:prSet/>
      <dgm:spPr/>
      <dgm:t>
        <a:bodyPr/>
        <a:lstStyle/>
        <a:p>
          <a:endParaRPr lang="nl-NL"/>
        </a:p>
      </dgm:t>
    </dgm:pt>
    <dgm:pt modelId="{1A6A5B97-3F7C-4022-937F-04A46EEF418F}" type="sibTrans" cxnId="{330C5E70-F557-4F37-8CB9-E169A8DFE5F0}">
      <dgm:prSet/>
      <dgm:spPr/>
      <dgm:t>
        <a:bodyPr/>
        <a:lstStyle/>
        <a:p>
          <a:endParaRPr lang="nl-NL"/>
        </a:p>
      </dgm:t>
    </dgm:pt>
    <dgm:pt modelId="{EA3E3123-1312-4CB4-91F1-D7AEA95732A4}" type="pres">
      <dgm:prSet presAssocID="{5252F7DD-DB24-4D31-ACF1-FE8B7D9E336C}" presName="linearFlow" presStyleCnt="0">
        <dgm:presLayoutVars>
          <dgm:resizeHandles val="exact"/>
        </dgm:presLayoutVars>
      </dgm:prSet>
      <dgm:spPr/>
    </dgm:pt>
    <dgm:pt modelId="{4F136798-254E-4039-A90F-DEEEA1858F24}" type="pres">
      <dgm:prSet presAssocID="{CC15E754-8E5C-4062-A74A-23718AFECFFF}" presName="node" presStyleLbl="node1" presStyleIdx="0" presStyleCnt="4" custScaleX="166430">
        <dgm:presLayoutVars>
          <dgm:bulletEnabled val="1"/>
        </dgm:presLayoutVars>
      </dgm:prSet>
      <dgm:spPr/>
      <dgm:t>
        <a:bodyPr/>
        <a:lstStyle/>
        <a:p>
          <a:endParaRPr lang="nl-NL"/>
        </a:p>
      </dgm:t>
    </dgm:pt>
    <dgm:pt modelId="{3FF27A56-26B9-489F-A52F-31FC7AAFC187}" type="pres">
      <dgm:prSet presAssocID="{AB713D32-A3EE-4433-A587-1B20768F3122}" presName="sibTrans" presStyleLbl="sibTrans2D1" presStyleIdx="0" presStyleCnt="3"/>
      <dgm:spPr/>
      <dgm:t>
        <a:bodyPr/>
        <a:lstStyle/>
        <a:p>
          <a:endParaRPr lang="nl-NL"/>
        </a:p>
      </dgm:t>
    </dgm:pt>
    <dgm:pt modelId="{179B7C53-99B7-46A8-A13D-144880AE8297}" type="pres">
      <dgm:prSet presAssocID="{AB713D32-A3EE-4433-A587-1B20768F3122}" presName="connectorText" presStyleLbl="sibTrans2D1" presStyleIdx="0" presStyleCnt="3"/>
      <dgm:spPr/>
      <dgm:t>
        <a:bodyPr/>
        <a:lstStyle/>
        <a:p>
          <a:endParaRPr lang="nl-NL"/>
        </a:p>
      </dgm:t>
    </dgm:pt>
    <dgm:pt modelId="{9E49B1C6-7ED6-4C3A-A0EB-DE737D6A6D11}" type="pres">
      <dgm:prSet presAssocID="{870C6DAF-FF46-4FA8-BA2B-8F74F664BB94}" presName="node" presStyleLbl="node1" presStyleIdx="1" presStyleCnt="4" custScaleX="166430">
        <dgm:presLayoutVars>
          <dgm:bulletEnabled val="1"/>
        </dgm:presLayoutVars>
      </dgm:prSet>
      <dgm:spPr/>
      <dgm:t>
        <a:bodyPr/>
        <a:lstStyle/>
        <a:p>
          <a:endParaRPr lang="nl-NL"/>
        </a:p>
      </dgm:t>
    </dgm:pt>
    <dgm:pt modelId="{54F1506C-6515-4C92-B1D8-F1C7266C1F1C}" type="pres">
      <dgm:prSet presAssocID="{F52F71BE-4830-4190-8C51-C6CE2E47079F}" presName="sibTrans" presStyleLbl="sibTrans2D1" presStyleIdx="1" presStyleCnt="3"/>
      <dgm:spPr/>
      <dgm:t>
        <a:bodyPr/>
        <a:lstStyle/>
        <a:p>
          <a:endParaRPr lang="nl-NL"/>
        </a:p>
      </dgm:t>
    </dgm:pt>
    <dgm:pt modelId="{44C18C91-FD49-478E-9F27-2BDC9D7E2E5F}" type="pres">
      <dgm:prSet presAssocID="{F52F71BE-4830-4190-8C51-C6CE2E47079F}" presName="connectorText" presStyleLbl="sibTrans2D1" presStyleIdx="1" presStyleCnt="3"/>
      <dgm:spPr/>
      <dgm:t>
        <a:bodyPr/>
        <a:lstStyle/>
        <a:p>
          <a:endParaRPr lang="nl-NL"/>
        </a:p>
      </dgm:t>
    </dgm:pt>
    <dgm:pt modelId="{D992C785-39EB-484F-BD2E-A86768211A3B}" type="pres">
      <dgm:prSet presAssocID="{C534BC1D-80D1-43B7-A3A6-DF6B090DEF41}" presName="node" presStyleLbl="node1" presStyleIdx="2" presStyleCnt="4" custScaleX="166430">
        <dgm:presLayoutVars>
          <dgm:bulletEnabled val="1"/>
        </dgm:presLayoutVars>
      </dgm:prSet>
      <dgm:spPr/>
      <dgm:t>
        <a:bodyPr/>
        <a:lstStyle/>
        <a:p>
          <a:endParaRPr lang="nl-NL"/>
        </a:p>
      </dgm:t>
    </dgm:pt>
    <dgm:pt modelId="{93541A33-4074-4BFF-ACEA-F0B4A8175DDF}" type="pres">
      <dgm:prSet presAssocID="{635398E9-52C5-40FB-A2FE-C89D363270BF}" presName="sibTrans" presStyleLbl="sibTrans2D1" presStyleIdx="2" presStyleCnt="3"/>
      <dgm:spPr/>
      <dgm:t>
        <a:bodyPr/>
        <a:lstStyle/>
        <a:p>
          <a:endParaRPr lang="nl-NL"/>
        </a:p>
      </dgm:t>
    </dgm:pt>
    <dgm:pt modelId="{A6730E59-A667-441C-97F8-C482807BD31E}" type="pres">
      <dgm:prSet presAssocID="{635398E9-52C5-40FB-A2FE-C89D363270BF}" presName="connectorText" presStyleLbl="sibTrans2D1" presStyleIdx="2" presStyleCnt="3"/>
      <dgm:spPr/>
      <dgm:t>
        <a:bodyPr/>
        <a:lstStyle/>
        <a:p>
          <a:endParaRPr lang="nl-NL"/>
        </a:p>
      </dgm:t>
    </dgm:pt>
    <dgm:pt modelId="{3084413A-8893-4086-9C75-7D13C871B8CB}" type="pres">
      <dgm:prSet presAssocID="{62455179-52B4-449D-AF9B-07F1FBE99409}" presName="node" presStyleLbl="node1" presStyleIdx="3" presStyleCnt="4" custScaleX="166430">
        <dgm:presLayoutVars>
          <dgm:bulletEnabled val="1"/>
        </dgm:presLayoutVars>
      </dgm:prSet>
      <dgm:spPr/>
      <dgm:t>
        <a:bodyPr/>
        <a:lstStyle/>
        <a:p>
          <a:endParaRPr lang="nl-NL"/>
        </a:p>
      </dgm:t>
    </dgm:pt>
  </dgm:ptLst>
  <dgm:cxnLst>
    <dgm:cxn modelId="{7CD44F2E-EC1E-45DD-9ADC-D365F79574D1}" type="presOf" srcId="{870C6DAF-FF46-4FA8-BA2B-8F74F664BB94}" destId="{9E49B1C6-7ED6-4C3A-A0EB-DE737D6A6D11}" srcOrd="0" destOrd="0" presId="urn:microsoft.com/office/officeart/2005/8/layout/process2"/>
    <dgm:cxn modelId="{3CCAC4C7-BEC6-4670-8B49-81719DB93191}" type="presOf" srcId="{AB713D32-A3EE-4433-A587-1B20768F3122}" destId="{179B7C53-99B7-46A8-A13D-144880AE8297}" srcOrd="1" destOrd="0" presId="urn:microsoft.com/office/officeart/2005/8/layout/process2"/>
    <dgm:cxn modelId="{BA0CD442-B744-4DC7-8BBF-29666305EE03}" type="presOf" srcId="{635398E9-52C5-40FB-A2FE-C89D363270BF}" destId="{93541A33-4074-4BFF-ACEA-F0B4A8175DDF}" srcOrd="0" destOrd="0" presId="urn:microsoft.com/office/officeart/2005/8/layout/process2"/>
    <dgm:cxn modelId="{F976A2B0-6BFF-461E-9886-5ED67082B2C0}" type="presOf" srcId="{F52F71BE-4830-4190-8C51-C6CE2E47079F}" destId="{44C18C91-FD49-478E-9F27-2BDC9D7E2E5F}" srcOrd="1" destOrd="0" presId="urn:microsoft.com/office/officeart/2005/8/layout/process2"/>
    <dgm:cxn modelId="{875B2CAA-A6FE-4B01-B402-636E0B4107ED}" type="presOf" srcId="{AB713D32-A3EE-4433-A587-1B20768F3122}" destId="{3FF27A56-26B9-489F-A52F-31FC7AAFC187}" srcOrd="0" destOrd="0" presId="urn:microsoft.com/office/officeart/2005/8/layout/process2"/>
    <dgm:cxn modelId="{A4BA9AC9-A233-4A76-9A8F-1127581B88E5}" type="presOf" srcId="{C534BC1D-80D1-43B7-A3A6-DF6B090DEF41}" destId="{D992C785-39EB-484F-BD2E-A86768211A3B}" srcOrd="0" destOrd="0" presId="urn:microsoft.com/office/officeart/2005/8/layout/process2"/>
    <dgm:cxn modelId="{2A84BA96-33B8-4B8A-8F4A-1DFCF088DCC2}" type="presOf" srcId="{CC15E754-8E5C-4062-A74A-23718AFECFFF}" destId="{4F136798-254E-4039-A90F-DEEEA1858F24}" srcOrd="0" destOrd="0" presId="urn:microsoft.com/office/officeart/2005/8/layout/process2"/>
    <dgm:cxn modelId="{51E823C8-107F-40A5-A69F-3AA650F599A8}" srcId="{5252F7DD-DB24-4D31-ACF1-FE8B7D9E336C}" destId="{CC15E754-8E5C-4062-A74A-23718AFECFFF}" srcOrd="0" destOrd="0" parTransId="{48CECD3B-AD58-46AB-B376-0A1138643404}" sibTransId="{AB713D32-A3EE-4433-A587-1B20768F3122}"/>
    <dgm:cxn modelId="{3FD4AAEB-9AD4-4458-BFFC-69068D360D63}" srcId="{5252F7DD-DB24-4D31-ACF1-FE8B7D9E336C}" destId="{870C6DAF-FF46-4FA8-BA2B-8F74F664BB94}" srcOrd="1" destOrd="0" parTransId="{8DE3C025-95B9-4CF5-B6DE-E569D0BEE373}" sibTransId="{F52F71BE-4830-4190-8C51-C6CE2E47079F}"/>
    <dgm:cxn modelId="{0077487D-FEE4-4569-BD38-3C31B0B865CA}" type="presOf" srcId="{F52F71BE-4830-4190-8C51-C6CE2E47079F}" destId="{54F1506C-6515-4C92-B1D8-F1C7266C1F1C}" srcOrd="0" destOrd="0" presId="urn:microsoft.com/office/officeart/2005/8/layout/process2"/>
    <dgm:cxn modelId="{6E46BB8E-EE83-4E08-91A4-7A0BA1ABAC7D}" type="presOf" srcId="{5252F7DD-DB24-4D31-ACF1-FE8B7D9E336C}" destId="{EA3E3123-1312-4CB4-91F1-D7AEA95732A4}" srcOrd="0" destOrd="0" presId="urn:microsoft.com/office/officeart/2005/8/layout/process2"/>
    <dgm:cxn modelId="{2372B602-12B5-4157-8926-498DDC7BE70A}" type="presOf" srcId="{62455179-52B4-449D-AF9B-07F1FBE99409}" destId="{3084413A-8893-4086-9C75-7D13C871B8CB}" srcOrd="0" destOrd="0" presId="urn:microsoft.com/office/officeart/2005/8/layout/process2"/>
    <dgm:cxn modelId="{D68ED9C1-0FD2-4382-B5CA-3BA25F7AF760}" type="presOf" srcId="{635398E9-52C5-40FB-A2FE-C89D363270BF}" destId="{A6730E59-A667-441C-97F8-C482807BD31E}" srcOrd="1" destOrd="0" presId="urn:microsoft.com/office/officeart/2005/8/layout/process2"/>
    <dgm:cxn modelId="{165B28BA-551F-4E10-91A8-624089BB4F1D}" srcId="{5252F7DD-DB24-4D31-ACF1-FE8B7D9E336C}" destId="{C534BC1D-80D1-43B7-A3A6-DF6B090DEF41}" srcOrd="2" destOrd="0" parTransId="{203D4C98-D4C4-4661-B3DC-869C52B37AEE}" sibTransId="{635398E9-52C5-40FB-A2FE-C89D363270BF}"/>
    <dgm:cxn modelId="{330C5E70-F557-4F37-8CB9-E169A8DFE5F0}" srcId="{5252F7DD-DB24-4D31-ACF1-FE8B7D9E336C}" destId="{62455179-52B4-449D-AF9B-07F1FBE99409}" srcOrd="3" destOrd="0" parTransId="{079292CD-F793-4DF3-8338-6693EB5120DC}" sibTransId="{1A6A5B97-3F7C-4022-937F-04A46EEF418F}"/>
    <dgm:cxn modelId="{EC0D1412-A61B-45F7-AC84-C2E27BFE6DAF}" type="presParOf" srcId="{EA3E3123-1312-4CB4-91F1-D7AEA95732A4}" destId="{4F136798-254E-4039-A90F-DEEEA1858F24}" srcOrd="0" destOrd="0" presId="urn:microsoft.com/office/officeart/2005/8/layout/process2"/>
    <dgm:cxn modelId="{6C617E36-BAD1-42F8-BFC5-330DE61C0706}" type="presParOf" srcId="{EA3E3123-1312-4CB4-91F1-D7AEA95732A4}" destId="{3FF27A56-26B9-489F-A52F-31FC7AAFC187}" srcOrd="1" destOrd="0" presId="urn:microsoft.com/office/officeart/2005/8/layout/process2"/>
    <dgm:cxn modelId="{DDA41439-26CA-4C6A-A8CB-A4985B03EF09}" type="presParOf" srcId="{3FF27A56-26B9-489F-A52F-31FC7AAFC187}" destId="{179B7C53-99B7-46A8-A13D-144880AE8297}" srcOrd="0" destOrd="0" presId="urn:microsoft.com/office/officeart/2005/8/layout/process2"/>
    <dgm:cxn modelId="{4B9A1600-B4EB-44A8-B6D1-3B53F3F1D052}" type="presParOf" srcId="{EA3E3123-1312-4CB4-91F1-D7AEA95732A4}" destId="{9E49B1C6-7ED6-4C3A-A0EB-DE737D6A6D11}" srcOrd="2" destOrd="0" presId="urn:microsoft.com/office/officeart/2005/8/layout/process2"/>
    <dgm:cxn modelId="{6289EA5D-8B25-4ABA-BD78-BDA8B3CC605F}" type="presParOf" srcId="{EA3E3123-1312-4CB4-91F1-D7AEA95732A4}" destId="{54F1506C-6515-4C92-B1D8-F1C7266C1F1C}" srcOrd="3" destOrd="0" presId="urn:microsoft.com/office/officeart/2005/8/layout/process2"/>
    <dgm:cxn modelId="{02AE71F8-A828-4736-A843-A14217273A4A}" type="presParOf" srcId="{54F1506C-6515-4C92-B1D8-F1C7266C1F1C}" destId="{44C18C91-FD49-478E-9F27-2BDC9D7E2E5F}" srcOrd="0" destOrd="0" presId="urn:microsoft.com/office/officeart/2005/8/layout/process2"/>
    <dgm:cxn modelId="{8C17BFB1-A03E-4ACD-87CA-E8000DAAE3AF}" type="presParOf" srcId="{EA3E3123-1312-4CB4-91F1-D7AEA95732A4}" destId="{D992C785-39EB-484F-BD2E-A86768211A3B}" srcOrd="4" destOrd="0" presId="urn:microsoft.com/office/officeart/2005/8/layout/process2"/>
    <dgm:cxn modelId="{58A0112F-693B-49AF-A550-4EDCF4A4F78B}" type="presParOf" srcId="{EA3E3123-1312-4CB4-91F1-D7AEA95732A4}" destId="{93541A33-4074-4BFF-ACEA-F0B4A8175DDF}" srcOrd="5" destOrd="0" presId="urn:microsoft.com/office/officeart/2005/8/layout/process2"/>
    <dgm:cxn modelId="{A3BC0A72-F118-4EC6-9E23-22EDD87EDA2C}" type="presParOf" srcId="{93541A33-4074-4BFF-ACEA-F0B4A8175DDF}" destId="{A6730E59-A667-441C-97F8-C482807BD31E}" srcOrd="0" destOrd="0" presId="urn:microsoft.com/office/officeart/2005/8/layout/process2"/>
    <dgm:cxn modelId="{4CBDBB92-2C60-404C-B6FD-70CD5119AAD4}" type="presParOf" srcId="{EA3E3123-1312-4CB4-91F1-D7AEA95732A4}" destId="{3084413A-8893-4086-9C75-7D13C871B8CB}"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1DFCE8-D01E-4FCC-AAC2-8E59C80D982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nl-NL"/>
        </a:p>
      </dgm:t>
    </dgm:pt>
    <dgm:pt modelId="{BDF9F3D2-BA43-4C45-87D7-1099C7928F67}">
      <dgm:prSet phldrT="[Tekst]" custT="1"/>
      <dgm:spPr/>
      <dgm:t>
        <a:bodyPr/>
        <a:lstStyle/>
        <a:p>
          <a:r>
            <a:rPr lang="en-GB" sz="1400" b="1" noProof="0" dirty="0" smtClean="0">
              <a:latin typeface="Arial" panose="020B0604020202020204" pitchFamily="34" charset="0"/>
              <a:cs typeface="Arial" panose="020B0604020202020204" pitchFamily="34" charset="0"/>
            </a:rPr>
            <a:t>2.</a:t>
          </a:r>
        </a:p>
        <a:p>
          <a:r>
            <a:rPr lang="en-GB" sz="1400" b="1" noProof="0" dirty="0" smtClean="0">
              <a:latin typeface="Arial" panose="020B0604020202020204" pitchFamily="34" charset="0"/>
              <a:cs typeface="Arial" panose="020B0604020202020204" pitchFamily="34" charset="0"/>
            </a:rPr>
            <a:t>Map the Value Stream</a:t>
          </a:r>
          <a:endParaRPr lang="en-GB" sz="1400" b="1" noProof="0" dirty="0">
            <a:latin typeface="Arial" panose="020B0604020202020204" pitchFamily="34" charset="0"/>
            <a:cs typeface="Arial" panose="020B0604020202020204" pitchFamily="34" charset="0"/>
          </a:endParaRPr>
        </a:p>
      </dgm:t>
    </dgm:pt>
    <dgm:pt modelId="{24C4CC19-9CBD-437D-A75F-3D2D1EABD68C}" type="parTrans" cxnId="{7D94F4EB-1D90-497B-8ABC-6031133F92A7}">
      <dgm:prSet/>
      <dgm:spPr/>
      <dgm:t>
        <a:bodyPr/>
        <a:lstStyle/>
        <a:p>
          <a:endParaRPr lang="nl-NL"/>
        </a:p>
      </dgm:t>
    </dgm:pt>
    <dgm:pt modelId="{7D6A7EC0-6E76-4AB2-BD23-893A98A7AA02}" type="sibTrans" cxnId="{7D94F4EB-1D90-497B-8ABC-6031133F92A7}">
      <dgm:prSet/>
      <dgm:spPr/>
      <dgm:t>
        <a:bodyPr/>
        <a:lstStyle/>
        <a:p>
          <a:endParaRPr lang="en-GB" noProof="0" dirty="0"/>
        </a:p>
      </dgm:t>
    </dgm:pt>
    <dgm:pt modelId="{9826071A-A862-4E91-B757-B8061A0D737E}">
      <dgm:prSet phldrT="[Tekst]" custT="1"/>
      <dgm:spPr/>
      <dgm:t>
        <a:bodyPr/>
        <a:lstStyle/>
        <a:p>
          <a:r>
            <a:rPr lang="en-GB" sz="1400" b="1" noProof="0" dirty="0" smtClean="0">
              <a:latin typeface="Arial" panose="020B0604020202020204" pitchFamily="34" charset="0"/>
              <a:cs typeface="Arial" panose="020B0604020202020204" pitchFamily="34" charset="0"/>
            </a:rPr>
            <a:t>3.</a:t>
          </a:r>
        </a:p>
        <a:p>
          <a:r>
            <a:rPr lang="en-GB" sz="1400" b="1" noProof="0" dirty="0" smtClean="0">
              <a:latin typeface="Arial" panose="020B0604020202020204" pitchFamily="34" charset="0"/>
              <a:cs typeface="Arial" panose="020B0604020202020204" pitchFamily="34" charset="0"/>
            </a:rPr>
            <a:t>Create Flow</a:t>
          </a:r>
          <a:endParaRPr lang="en-GB" sz="1400" b="1" noProof="0" dirty="0">
            <a:latin typeface="Arial" panose="020B0604020202020204" pitchFamily="34" charset="0"/>
            <a:cs typeface="Arial" panose="020B0604020202020204" pitchFamily="34" charset="0"/>
          </a:endParaRPr>
        </a:p>
      </dgm:t>
    </dgm:pt>
    <dgm:pt modelId="{9AD1F9E2-9767-4E67-805B-AF435E0EAC83}" type="parTrans" cxnId="{6AEF4338-6E57-4DC9-AB45-720EB716D695}">
      <dgm:prSet/>
      <dgm:spPr/>
      <dgm:t>
        <a:bodyPr/>
        <a:lstStyle/>
        <a:p>
          <a:endParaRPr lang="nl-NL"/>
        </a:p>
      </dgm:t>
    </dgm:pt>
    <dgm:pt modelId="{805E939A-4507-4290-AA57-AF61FB966F03}" type="sibTrans" cxnId="{6AEF4338-6E57-4DC9-AB45-720EB716D695}">
      <dgm:prSet/>
      <dgm:spPr/>
      <dgm:t>
        <a:bodyPr/>
        <a:lstStyle/>
        <a:p>
          <a:endParaRPr lang="en-GB" noProof="0" dirty="0"/>
        </a:p>
      </dgm:t>
    </dgm:pt>
    <dgm:pt modelId="{F44CC299-DCB8-465F-9B62-FFC0A74ECBBF}">
      <dgm:prSet phldrT="[Tekst]" custT="1"/>
      <dgm:spPr/>
      <dgm:t>
        <a:bodyPr/>
        <a:lstStyle/>
        <a:p>
          <a:r>
            <a:rPr lang="en-GB" sz="1400" b="1" noProof="0" dirty="0" smtClean="0">
              <a:latin typeface="Arial" panose="020B0604020202020204" pitchFamily="34" charset="0"/>
              <a:cs typeface="Arial" panose="020B0604020202020204" pitchFamily="34" charset="0"/>
            </a:rPr>
            <a:t>4.</a:t>
          </a:r>
        </a:p>
        <a:p>
          <a:r>
            <a:rPr lang="en-GB" sz="1400" b="1" noProof="0" dirty="0" smtClean="0">
              <a:latin typeface="Arial" panose="020B0604020202020204" pitchFamily="34" charset="0"/>
              <a:cs typeface="Arial" panose="020B0604020202020204" pitchFamily="34" charset="0"/>
            </a:rPr>
            <a:t>Establish Pull</a:t>
          </a:r>
          <a:endParaRPr lang="en-GB" sz="1400" b="1" noProof="0" dirty="0">
            <a:latin typeface="Arial" panose="020B0604020202020204" pitchFamily="34" charset="0"/>
            <a:cs typeface="Arial" panose="020B0604020202020204" pitchFamily="34" charset="0"/>
          </a:endParaRPr>
        </a:p>
      </dgm:t>
    </dgm:pt>
    <dgm:pt modelId="{F5BA9E8F-DE77-4461-B060-FE43B711B24E}" type="parTrans" cxnId="{CBC6F179-CFFA-456E-83C7-D778B742743D}">
      <dgm:prSet/>
      <dgm:spPr/>
      <dgm:t>
        <a:bodyPr/>
        <a:lstStyle/>
        <a:p>
          <a:endParaRPr lang="nl-NL"/>
        </a:p>
      </dgm:t>
    </dgm:pt>
    <dgm:pt modelId="{A8A0C2FE-669C-40D4-9BB1-892962724726}" type="sibTrans" cxnId="{CBC6F179-CFFA-456E-83C7-D778B742743D}">
      <dgm:prSet/>
      <dgm:spPr/>
      <dgm:t>
        <a:bodyPr/>
        <a:lstStyle/>
        <a:p>
          <a:endParaRPr lang="en-GB" noProof="0" dirty="0"/>
        </a:p>
      </dgm:t>
    </dgm:pt>
    <dgm:pt modelId="{F36932F8-2A4D-42A1-8874-8646B41B5A97}">
      <dgm:prSet phldrT="[Tekst]" custT="1"/>
      <dgm:spPr/>
      <dgm:t>
        <a:bodyPr/>
        <a:lstStyle/>
        <a:p>
          <a:r>
            <a:rPr lang="en-GB" sz="1400" b="1" noProof="0" dirty="0" smtClean="0">
              <a:latin typeface="Arial" panose="020B0604020202020204" pitchFamily="34" charset="0"/>
              <a:cs typeface="Arial" panose="020B0604020202020204" pitchFamily="34" charset="0"/>
            </a:rPr>
            <a:t>5.</a:t>
          </a:r>
        </a:p>
        <a:p>
          <a:r>
            <a:rPr lang="en-GB" sz="1400" b="1" noProof="0" dirty="0" smtClean="0">
              <a:latin typeface="Arial" panose="020B0604020202020204" pitchFamily="34" charset="0"/>
              <a:cs typeface="Arial" panose="020B0604020202020204" pitchFamily="34" charset="0"/>
            </a:rPr>
            <a:t>Seek Perfection</a:t>
          </a:r>
          <a:endParaRPr lang="en-GB" sz="1400" b="1" noProof="0" dirty="0">
            <a:latin typeface="Arial" panose="020B0604020202020204" pitchFamily="34" charset="0"/>
            <a:cs typeface="Arial" panose="020B0604020202020204" pitchFamily="34" charset="0"/>
          </a:endParaRPr>
        </a:p>
      </dgm:t>
    </dgm:pt>
    <dgm:pt modelId="{49BAAC3D-AF21-4103-87DC-CE9C8749199B}" type="parTrans" cxnId="{0F747B76-6C19-4A38-9DD1-7ABE7F6D7EC7}">
      <dgm:prSet/>
      <dgm:spPr/>
      <dgm:t>
        <a:bodyPr/>
        <a:lstStyle/>
        <a:p>
          <a:endParaRPr lang="nl-NL"/>
        </a:p>
      </dgm:t>
    </dgm:pt>
    <dgm:pt modelId="{1F9EE8E3-A292-4859-BE0B-D93833B7D93A}" type="sibTrans" cxnId="{0F747B76-6C19-4A38-9DD1-7ABE7F6D7EC7}">
      <dgm:prSet/>
      <dgm:spPr/>
      <dgm:t>
        <a:bodyPr/>
        <a:lstStyle/>
        <a:p>
          <a:endParaRPr lang="en-GB" noProof="0" dirty="0"/>
        </a:p>
      </dgm:t>
    </dgm:pt>
    <dgm:pt modelId="{0D2B50EF-1022-4655-B27A-FB82388D2C19}">
      <dgm:prSet phldrT="[Tekst]" custT="1"/>
      <dgm:spPr/>
      <dgm:t>
        <a:bodyPr/>
        <a:lstStyle/>
        <a:p>
          <a:r>
            <a:rPr lang="en-GB" sz="1400" b="1" noProof="0" dirty="0" smtClean="0">
              <a:latin typeface="Arial" panose="020B0604020202020204" pitchFamily="34" charset="0"/>
              <a:cs typeface="Arial" panose="020B0604020202020204" pitchFamily="34" charset="0"/>
            </a:rPr>
            <a:t>1.</a:t>
          </a:r>
        </a:p>
        <a:p>
          <a:r>
            <a:rPr lang="en-GB" sz="1400" b="1" noProof="0" dirty="0" smtClean="0">
              <a:latin typeface="Arial" panose="020B0604020202020204" pitchFamily="34" charset="0"/>
              <a:cs typeface="Arial" panose="020B0604020202020204" pitchFamily="34" charset="0"/>
            </a:rPr>
            <a:t>Identify Value</a:t>
          </a:r>
          <a:endParaRPr lang="en-GB" sz="1400" b="1" noProof="0" dirty="0">
            <a:latin typeface="Arial" panose="020B0604020202020204" pitchFamily="34" charset="0"/>
            <a:cs typeface="Arial" panose="020B0604020202020204" pitchFamily="34" charset="0"/>
          </a:endParaRPr>
        </a:p>
      </dgm:t>
    </dgm:pt>
    <dgm:pt modelId="{1BB24E56-3A8D-4D5B-86ED-71C106AAFDEE}" type="parTrans" cxnId="{5E26BB4F-03FE-4DF8-A40B-CDF7C2E11E73}">
      <dgm:prSet/>
      <dgm:spPr/>
      <dgm:t>
        <a:bodyPr/>
        <a:lstStyle/>
        <a:p>
          <a:endParaRPr lang="nl-NL"/>
        </a:p>
      </dgm:t>
    </dgm:pt>
    <dgm:pt modelId="{C9A88330-3CCD-4DAC-934E-E9DCF7E9237F}" type="sibTrans" cxnId="{5E26BB4F-03FE-4DF8-A40B-CDF7C2E11E73}">
      <dgm:prSet/>
      <dgm:spPr/>
      <dgm:t>
        <a:bodyPr/>
        <a:lstStyle/>
        <a:p>
          <a:endParaRPr lang="en-GB" noProof="0" dirty="0"/>
        </a:p>
      </dgm:t>
    </dgm:pt>
    <dgm:pt modelId="{A5085213-04F9-4726-BABB-014943BF3661}" type="pres">
      <dgm:prSet presAssocID="{F81DFCE8-D01E-4FCC-AAC2-8E59C80D9824}" presName="cycle" presStyleCnt="0">
        <dgm:presLayoutVars>
          <dgm:dir/>
          <dgm:resizeHandles val="exact"/>
        </dgm:presLayoutVars>
      </dgm:prSet>
      <dgm:spPr/>
      <dgm:t>
        <a:bodyPr/>
        <a:lstStyle/>
        <a:p>
          <a:endParaRPr lang="nl-NL"/>
        </a:p>
      </dgm:t>
    </dgm:pt>
    <dgm:pt modelId="{547BB33E-AF13-478E-85EA-2DF2D69EC41D}" type="pres">
      <dgm:prSet presAssocID="{BDF9F3D2-BA43-4C45-87D7-1099C7928F67}" presName="dummy" presStyleCnt="0"/>
      <dgm:spPr/>
    </dgm:pt>
    <dgm:pt modelId="{98F2A347-622C-46F9-8F32-5CED63D8CF07}" type="pres">
      <dgm:prSet presAssocID="{BDF9F3D2-BA43-4C45-87D7-1099C7928F67}" presName="node" presStyleLbl="revTx" presStyleIdx="0" presStyleCnt="5">
        <dgm:presLayoutVars>
          <dgm:bulletEnabled val="1"/>
        </dgm:presLayoutVars>
      </dgm:prSet>
      <dgm:spPr/>
      <dgm:t>
        <a:bodyPr/>
        <a:lstStyle/>
        <a:p>
          <a:endParaRPr lang="nl-NL"/>
        </a:p>
      </dgm:t>
    </dgm:pt>
    <dgm:pt modelId="{F1BA3722-3192-4F67-8AF5-D3A4D94F38BC}" type="pres">
      <dgm:prSet presAssocID="{7D6A7EC0-6E76-4AB2-BD23-893A98A7AA02}" presName="sibTrans" presStyleLbl="node1" presStyleIdx="0" presStyleCnt="5"/>
      <dgm:spPr/>
      <dgm:t>
        <a:bodyPr/>
        <a:lstStyle/>
        <a:p>
          <a:endParaRPr lang="nl-NL"/>
        </a:p>
      </dgm:t>
    </dgm:pt>
    <dgm:pt modelId="{7E0914F9-EE4A-41D9-998A-DA6989C46CBF}" type="pres">
      <dgm:prSet presAssocID="{9826071A-A862-4E91-B757-B8061A0D737E}" presName="dummy" presStyleCnt="0"/>
      <dgm:spPr/>
    </dgm:pt>
    <dgm:pt modelId="{8FB0B3CE-489A-4628-B306-E06CD767CF85}" type="pres">
      <dgm:prSet presAssocID="{9826071A-A862-4E91-B757-B8061A0D737E}" presName="node" presStyleLbl="revTx" presStyleIdx="1" presStyleCnt="5">
        <dgm:presLayoutVars>
          <dgm:bulletEnabled val="1"/>
        </dgm:presLayoutVars>
      </dgm:prSet>
      <dgm:spPr/>
      <dgm:t>
        <a:bodyPr/>
        <a:lstStyle/>
        <a:p>
          <a:endParaRPr lang="nl-NL"/>
        </a:p>
      </dgm:t>
    </dgm:pt>
    <dgm:pt modelId="{3684F8C8-66D8-4B9C-BBDF-4750FA30D290}" type="pres">
      <dgm:prSet presAssocID="{805E939A-4507-4290-AA57-AF61FB966F03}" presName="sibTrans" presStyleLbl="node1" presStyleIdx="1" presStyleCnt="5"/>
      <dgm:spPr/>
      <dgm:t>
        <a:bodyPr/>
        <a:lstStyle/>
        <a:p>
          <a:endParaRPr lang="nl-NL"/>
        </a:p>
      </dgm:t>
    </dgm:pt>
    <dgm:pt modelId="{CBFAA158-156D-4A60-88CD-ABC3FF055034}" type="pres">
      <dgm:prSet presAssocID="{F44CC299-DCB8-465F-9B62-FFC0A74ECBBF}" presName="dummy" presStyleCnt="0"/>
      <dgm:spPr/>
    </dgm:pt>
    <dgm:pt modelId="{703EE295-385B-4781-A497-C60DE69957C7}" type="pres">
      <dgm:prSet presAssocID="{F44CC299-DCB8-465F-9B62-FFC0A74ECBBF}" presName="node" presStyleLbl="revTx" presStyleIdx="2" presStyleCnt="5" custScaleX="123625" custRadScaleRad="100029" custRadScaleInc="-5777">
        <dgm:presLayoutVars>
          <dgm:bulletEnabled val="1"/>
        </dgm:presLayoutVars>
      </dgm:prSet>
      <dgm:spPr/>
      <dgm:t>
        <a:bodyPr/>
        <a:lstStyle/>
        <a:p>
          <a:endParaRPr lang="nl-NL"/>
        </a:p>
      </dgm:t>
    </dgm:pt>
    <dgm:pt modelId="{163462E4-DB94-4BA5-B18E-3BF7923769DD}" type="pres">
      <dgm:prSet presAssocID="{A8A0C2FE-669C-40D4-9BB1-892962724726}" presName="sibTrans" presStyleLbl="node1" presStyleIdx="2" presStyleCnt="5"/>
      <dgm:spPr/>
      <dgm:t>
        <a:bodyPr/>
        <a:lstStyle/>
        <a:p>
          <a:endParaRPr lang="nl-NL"/>
        </a:p>
      </dgm:t>
    </dgm:pt>
    <dgm:pt modelId="{CCCCC90A-92C6-4CF6-B412-D8D399EE349C}" type="pres">
      <dgm:prSet presAssocID="{F36932F8-2A4D-42A1-8874-8646B41B5A97}" presName="dummy" presStyleCnt="0"/>
      <dgm:spPr/>
    </dgm:pt>
    <dgm:pt modelId="{E6EB4221-ED87-4246-BA34-AC142C715DE1}" type="pres">
      <dgm:prSet presAssocID="{F36932F8-2A4D-42A1-8874-8646B41B5A97}" presName="node" presStyleLbl="revTx" presStyleIdx="3" presStyleCnt="5" custScaleX="151039">
        <dgm:presLayoutVars>
          <dgm:bulletEnabled val="1"/>
        </dgm:presLayoutVars>
      </dgm:prSet>
      <dgm:spPr/>
      <dgm:t>
        <a:bodyPr/>
        <a:lstStyle/>
        <a:p>
          <a:endParaRPr lang="nl-NL"/>
        </a:p>
      </dgm:t>
    </dgm:pt>
    <dgm:pt modelId="{37D8FA6B-F264-4527-9382-52D6353D7AFF}" type="pres">
      <dgm:prSet presAssocID="{1F9EE8E3-A292-4859-BE0B-D93833B7D93A}" presName="sibTrans" presStyleLbl="node1" presStyleIdx="3" presStyleCnt="5"/>
      <dgm:spPr/>
      <dgm:t>
        <a:bodyPr/>
        <a:lstStyle/>
        <a:p>
          <a:endParaRPr lang="nl-NL"/>
        </a:p>
      </dgm:t>
    </dgm:pt>
    <dgm:pt modelId="{1025EB38-0072-4FFE-BF70-93FF8985DE7F}" type="pres">
      <dgm:prSet presAssocID="{0D2B50EF-1022-4655-B27A-FB82388D2C19}" presName="dummy" presStyleCnt="0"/>
      <dgm:spPr/>
    </dgm:pt>
    <dgm:pt modelId="{479D8F02-A987-4122-A6F6-99408FF69141}" type="pres">
      <dgm:prSet presAssocID="{0D2B50EF-1022-4655-B27A-FB82388D2C19}" presName="node" presStyleLbl="revTx" presStyleIdx="4" presStyleCnt="5">
        <dgm:presLayoutVars>
          <dgm:bulletEnabled val="1"/>
        </dgm:presLayoutVars>
      </dgm:prSet>
      <dgm:spPr/>
      <dgm:t>
        <a:bodyPr/>
        <a:lstStyle/>
        <a:p>
          <a:endParaRPr lang="nl-NL"/>
        </a:p>
      </dgm:t>
    </dgm:pt>
    <dgm:pt modelId="{5C0FF5CF-152C-4144-B114-9744847AFC0C}" type="pres">
      <dgm:prSet presAssocID="{C9A88330-3CCD-4DAC-934E-E9DCF7E9237F}" presName="sibTrans" presStyleLbl="node1" presStyleIdx="4" presStyleCnt="5"/>
      <dgm:spPr/>
      <dgm:t>
        <a:bodyPr/>
        <a:lstStyle/>
        <a:p>
          <a:endParaRPr lang="nl-NL"/>
        </a:p>
      </dgm:t>
    </dgm:pt>
  </dgm:ptLst>
  <dgm:cxnLst>
    <dgm:cxn modelId="{0F747B76-6C19-4A38-9DD1-7ABE7F6D7EC7}" srcId="{F81DFCE8-D01E-4FCC-AAC2-8E59C80D9824}" destId="{F36932F8-2A4D-42A1-8874-8646B41B5A97}" srcOrd="3" destOrd="0" parTransId="{49BAAC3D-AF21-4103-87DC-CE9C8749199B}" sibTransId="{1F9EE8E3-A292-4859-BE0B-D93833B7D93A}"/>
    <dgm:cxn modelId="{DE724ADE-2838-4808-8417-0A08228DD6ED}" type="presOf" srcId="{7D6A7EC0-6E76-4AB2-BD23-893A98A7AA02}" destId="{F1BA3722-3192-4F67-8AF5-D3A4D94F38BC}" srcOrd="0" destOrd="0" presId="urn:microsoft.com/office/officeart/2005/8/layout/cycle1"/>
    <dgm:cxn modelId="{9F1ABEAE-0E7D-4DC4-86D3-C4E1A32BAAAD}" type="presOf" srcId="{BDF9F3D2-BA43-4C45-87D7-1099C7928F67}" destId="{98F2A347-622C-46F9-8F32-5CED63D8CF07}" srcOrd="0" destOrd="0" presId="urn:microsoft.com/office/officeart/2005/8/layout/cycle1"/>
    <dgm:cxn modelId="{C74DA3ED-C8FE-4AC8-A00F-D540E6A4AA62}" type="presOf" srcId="{F44CC299-DCB8-465F-9B62-FFC0A74ECBBF}" destId="{703EE295-385B-4781-A497-C60DE69957C7}" srcOrd="0" destOrd="0" presId="urn:microsoft.com/office/officeart/2005/8/layout/cycle1"/>
    <dgm:cxn modelId="{F68F250B-5EE8-4770-99BF-A36EE238BC33}" type="presOf" srcId="{A8A0C2FE-669C-40D4-9BB1-892962724726}" destId="{163462E4-DB94-4BA5-B18E-3BF7923769DD}" srcOrd="0" destOrd="0" presId="urn:microsoft.com/office/officeart/2005/8/layout/cycle1"/>
    <dgm:cxn modelId="{932DE1A1-8A5C-47B8-8E29-228B517DB739}" type="presOf" srcId="{0D2B50EF-1022-4655-B27A-FB82388D2C19}" destId="{479D8F02-A987-4122-A6F6-99408FF69141}" srcOrd="0" destOrd="0" presId="urn:microsoft.com/office/officeart/2005/8/layout/cycle1"/>
    <dgm:cxn modelId="{F163EAC8-AA97-42C0-89A9-26B79411EF9E}" type="presOf" srcId="{C9A88330-3CCD-4DAC-934E-E9DCF7E9237F}" destId="{5C0FF5CF-152C-4144-B114-9744847AFC0C}" srcOrd="0" destOrd="0" presId="urn:microsoft.com/office/officeart/2005/8/layout/cycle1"/>
    <dgm:cxn modelId="{5E26BB4F-03FE-4DF8-A40B-CDF7C2E11E73}" srcId="{F81DFCE8-D01E-4FCC-AAC2-8E59C80D9824}" destId="{0D2B50EF-1022-4655-B27A-FB82388D2C19}" srcOrd="4" destOrd="0" parTransId="{1BB24E56-3A8D-4D5B-86ED-71C106AAFDEE}" sibTransId="{C9A88330-3CCD-4DAC-934E-E9DCF7E9237F}"/>
    <dgm:cxn modelId="{3EAFCC29-0AD4-483C-98E9-6AFDB9814F5F}" type="presOf" srcId="{F81DFCE8-D01E-4FCC-AAC2-8E59C80D9824}" destId="{A5085213-04F9-4726-BABB-014943BF3661}" srcOrd="0" destOrd="0" presId="urn:microsoft.com/office/officeart/2005/8/layout/cycle1"/>
    <dgm:cxn modelId="{CBC6F179-CFFA-456E-83C7-D778B742743D}" srcId="{F81DFCE8-D01E-4FCC-AAC2-8E59C80D9824}" destId="{F44CC299-DCB8-465F-9B62-FFC0A74ECBBF}" srcOrd="2" destOrd="0" parTransId="{F5BA9E8F-DE77-4461-B060-FE43B711B24E}" sibTransId="{A8A0C2FE-669C-40D4-9BB1-892962724726}"/>
    <dgm:cxn modelId="{8D427A65-1D94-4286-B3CA-54C9F5922932}" type="presOf" srcId="{805E939A-4507-4290-AA57-AF61FB966F03}" destId="{3684F8C8-66D8-4B9C-BBDF-4750FA30D290}" srcOrd="0" destOrd="0" presId="urn:microsoft.com/office/officeart/2005/8/layout/cycle1"/>
    <dgm:cxn modelId="{7D94F4EB-1D90-497B-8ABC-6031133F92A7}" srcId="{F81DFCE8-D01E-4FCC-AAC2-8E59C80D9824}" destId="{BDF9F3D2-BA43-4C45-87D7-1099C7928F67}" srcOrd="0" destOrd="0" parTransId="{24C4CC19-9CBD-437D-A75F-3D2D1EABD68C}" sibTransId="{7D6A7EC0-6E76-4AB2-BD23-893A98A7AA02}"/>
    <dgm:cxn modelId="{1DB03CC0-DDB7-4AE5-A210-39BA26AECA00}" type="presOf" srcId="{F36932F8-2A4D-42A1-8874-8646B41B5A97}" destId="{E6EB4221-ED87-4246-BA34-AC142C715DE1}" srcOrd="0" destOrd="0" presId="urn:microsoft.com/office/officeart/2005/8/layout/cycle1"/>
    <dgm:cxn modelId="{6AEF4338-6E57-4DC9-AB45-720EB716D695}" srcId="{F81DFCE8-D01E-4FCC-AAC2-8E59C80D9824}" destId="{9826071A-A862-4E91-B757-B8061A0D737E}" srcOrd="1" destOrd="0" parTransId="{9AD1F9E2-9767-4E67-805B-AF435E0EAC83}" sibTransId="{805E939A-4507-4290-AA57-AF61FB966F03}"/>
    <dgm:cxn modelId="{7996624E-78CD-4738-B240-0C12CF894CC4}" type="presOf" srcId="{9826071A-A862-4E91-B757-B8061A0D737E}" destId="{8FB0B3CE-489A-4628-B306-E06CD767CF85}" srcOrd="0" destOrd="0" presId="urn:microsoft.com/office/officeart/2005/8/layout/cycle1"/>
    <dgm:cxn modelId="{5C6DB42E-B2B7-464E-8B8B-DFCA061D8199}" type="presOf" srcId="{1F9EE8E3-A292-4859-BE0B-D93833B7D93A}" destId="{37D8FA6B-F264-4527-9382-52D6353D7AFF}" srcOrd="0" destOrd="0" presId="urn:microsoft.com/office/officeart/2005/8/layout/cycle1"/>
    <dgm:cxn modelId="{A2109F8C-B53B-4596-BD65-51183C0B0BAA}" type="presParOf" srcId="{A5085213-04F9-4726-BABB-014943BF3661}" destId="{547BB33E-AF13-478E-85EA-2DF2D69EC41D}" srcOrd="0" destOrd="0" presId="urn:microsoft.com/office/officeart/2005/8/layout/cycle1"/>
    <dgm:cxn modelId="{5823A95B-BF30-4037-AE53-A248E9355D64}" type="presParOf" srcId="{A5085213-04F9-4726-BABB-014943BF3661}" destId="{98F2A347-622C-46F9-8F32-5CED63D8CF07}" srcOrd="1" destOrd="0" presId="urn:microsoft.com/office/officeart/2005/8/layout/cycle1"/>
    <dgm:cxn modelId="{23179BA8-B440-40BB-A9D3-FBE2E5DCEF56}" type="presParOf" srcId="{A5085213-04F9-4726-BABB-014943BF3661}" destId="{F1BA3722-3192-4F67-8AF5-D3A4D94F38BC}" srcOrd="2" destOrd="0" presId="urn:microsoft.com/office/officeart/2005/8/layout/cycle1"/>
    <dgm:cxn modelId="{B7A11141-3D86-45E6-BE0E-1500E80F5657}" type="presParOf" srcId="{A5085213-04F9-4726-BABB-014943BF3661}" destId="{7E0914F9-EE4A-41D9-998A-DA6989C46CBF}" srcOrd="3" destOrd="0" presId="urn:microsoft.com/office/officeart/2005/8/layout/cycle1"/>
    <dgm:cxn modelId="{58BFF0AD-7F22-4D4D-9CDA-98EE7948EB47}" type="presParOf" srcId="{A5085213-04F9-4726-BABB-014943BF3661}" destId="{8FB0B3CE-489A-4628-B306-E06CD767CF85}" srcOrd="4" destOrd="0" presId="urn:microsoft.com/office/officeart/2005/8/layout/cycle1"/>
    <dgm:cxn modelId="{901DE0F5-E6D0-4004-958B-4B86909D07A6}" type="presParOf" srcId="{A5085213-04F9-4726-BABB-014943BF3661}" destId="{3684F8C8-66D8-4B9C-BBDF-4750FA30D290}" srcOrd="5" destOrd="0" presId="urn:microsoft.com/office/officeart/2005/8/layout/cycle1"/>
    <dgm:cxn modelId="{4AA917F9-A0C9-4960-B412-089E54A88736}" type="presParOf" srcId="{A5085213-04F9-4726-BABB-014943BF3661}" destId="{CBFAA158-156D-4A60-88CD-ABC3FF055034}" srcOrd="6" destOrd="0" presId="urn:microsoft.com/office/officeart/2005/8/layout/cycle1"/>
    <dgm:cxn modelId="{ABE92240-D21A-4827-90C1-0A4B119D642D}" type="presParOf" srcId="{A5085213-04F9-4726-BABB-014943BF3661}" destId="{703EE295-385B-4781-A497-C60DE69957C7}" srcOrd="7" destOrd="0" presId="urn:microsoft.com/office/officeart/2005/8/layout/cycle1"/>
    <dgm:cxn modelId="{A30EF891-4DB4-4050-871F-A424B66673D0}" type="presParOf" srcId="{A5085213-04F9-4726-BABB-014943BF3661}" destId="{163462E4-DB94-4BA5-B18E-3BF7923769DD}" srcOrd="8" destOrd="0" presId="urn:microsoft.com/office/officeart/2005/8/layout/cycle1"/>
    <dgm:cxn modelId="{5DAE10DE-49B6-465C-82A2-D16E4187DD3F}" type="presParOf" srcId="{A5085213-04F9-4726-BABB-014943BF3661}" destId="{CCCCC90A-92C6-4CF6-B412-D8D399EE349C}" srcOrd="9" destOrd="0" presId="urn:microsoft.com/office/officeart/2005/8/layout/cycle1"/>
    <dgm:cxn modelId="{D9639CC7-8E38-4BBB-A756-DEF67CA15171}" type="presParOf" srcId="{A5085213-04F9-4726-BABB-014943BF3661}" destId="{E6EB4221-ED87-4246-BA34-AC142C715DE1}" srcOrd="10" destOrd="0" presId="urn:microsoft.com/office/officeart/2005/8/layout/cycle1"/>
    <dgm:cxn modelId="{20BB7241-14E3-45B0-82F6-AD33BC89F8B3}" type="presParOf" srcId="{A5085213-04F9-4726-BABB-014943BF3661}" destId="{37D8FA6B-F264-4527-9382-52D6353D7AFF}" srcOrd="11" destOrd="0" presId="urn:microsoft.com/office/officeart/2005/8/layout/cycle1"/>
    <dgm:cxn modelId="{584028AF-BF18-46FB-B232-4AA910AE0F1D}" type="presParOf" srcId="{A5085213-04F9-4726-BABB-014943BF3661}" destId="{1025EB38-0072-4FFE-BF70-93FF8985DE7F}" srcOrd="12" destOrd="0" presId="urn:microsoft.com/office/officeart/2005/8/layout/cycle1"/>
    <dgm:cxn modelId="{BA23393E-7DDD-4994-BC78-A9EB25F396A2}" type="presParOf" srcId="{A5085213-04F9-4726-BABB-014943BF3661}" destId="{479D8F02-A987-4122-A6F6-99408FF69141}" srcOrd="13" destOrd="0" presId="urn:microsoft.com/office/officeart/2005/8/layout/cycle1"/>
    <dgm:cxn modelId="{6DFDD384-9B82-49D0-A116-9A3079ACAAB6}" type="presParOf" srcId="{A5085213-04F9-4726-BABB-014943BF3661}" destId="{5C0FF5CF-152C-4144-B114-9744847AFC0C}"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36798-254E-4039-A90F-DEEEA1858F24}">
      <dsp:nvSpPr>
        <dsp:cNvPr id="0" name=""/>
        <dsp:cNvSpPr/>
      </dsp:nvSpPr>
      <dsp:spPr>
        <a:xfrm>
          <a:off x="427545" y="2461"/>
          <a:ext cx="2952331" cy="9155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b="1" kern="1200" noProof="0" dirty="0" smtClean="0">
              <a:latin typeface="Arial" panose="020B0604020202020204" pitchFamily="34" charset="0"/>
              <a:cs typeface="Arial" panose="020B0604020202020204" pitchFamily="34" charset="0"/>
            </a:rPr>
            <a:t>Common Vision</a:t>
          </a:r>
          <a:r>
            <a:rPr lang="en-GB" sz="1600" kern="1200" noProof="0" dirty="0" smtClean="0">
              <a:latin typeface="Arial" panose="020B0604020202020204" pitchFamily="34" charset="0"/>
              <a:cs typeface="Arial" panose="020B0604020202020204" pitchFamily="34" charset="0"/>
            </a:rPr>
            <a:t/>
          </a:r>
          <a:br>
            <a:rPr lang="en-GB" sz="1600" kern="1200" noProof="0" dirty="0" smtClean="0">
              <a:latin typeface="Arial" panose="020B0604020202020204" pitchFamily="34" charset="0"/>
              <a:cs typeface="Arial" panose="020B0604020202020204" pitchFamily="34" charset="0"/>
            </a:rPr>
          </a:br>
          <a:r>
            <a:rPr lang="en-GB" sz="1600" kern="1200" noProof="0" dirty="0" smtClean="0">
              <a:latin typeface="Arial" panose="020B0604020202020204" pitchFamily="34" charset="0"/>
              <a:cs typeface="Arial" panose="020B0604020202020204" pitchFamily="34" charset="0"/>
            </a:rPr>
            <a:t>We all want the same</a:t>
          </a:r>
          <a:endParaRPr lang="en-GB" sz="1600" kern="1200" noProof="0" dirty="0">
            <a:latin typeface="Arial" panose="020B0604020202020204" pitchFamily="34" charset="0"/>
            <a:cs typeface="Arial" panose="020B0604020202020204" pitchFamily="34" charset="0"/>
          </a:endParaRPr>
        </a:p>
      </dsp:txBody>
      <dsp:txXfrm>
        <a:off x="454361" y="29277"/>
        <a:ext cx="2898699" cy="861938"/>
      </dsp:txXfrm>
    </dsp:sp>
    <dsp:sp modelId="{3FF27A56-26B9-489F-A52F-31FC7AAFC187}">
      <dsp:nvSpPr>
        <dsp:cNvPr id="0" name=""/>
        <dsp:cNvSpPr/>
      </dsp:nvSpPr>
      <dsp:spPr>
        <a:xfrm rot="5400000">
          <a:off x="1732042" y="940920"/>
          <a:ext cx="343338" cy="41200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nl-NL" sz="1700" kern="1200"/>
        </a:p>
      </dsp:txBody>
      <dsp:txXfrm rot="-5400000">
        <a:off x="1780110" y="975254"/>
        <a:ext cx="247204" cy="240337"/>
      </dsp:txXfrm>
    </dsp:sp>
    <dsp:sp modelId="{9E49B1C6-7ED6-4C3A-A0EB-DE737D6A6D11}">
      <dsp:nvSpPr>
        <dsp:cNvPr id="0" name=""/>
        <dsp:cNvSpPr/>
      </dsp:nvSpPr>
      <dsp:spPr>
        <a:xfrm>
          <a:off x="427545" y="1375816"/>
          <a:ext cx="2952331" cy="9155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b="1" kern="1200" noProof="0" dirty="0" smtClean="0">
              <a:latin typeface="Arial" panose="020B0604020202020204" pitchFamily="34" charset="0"/>
              <a:cs typeface="Arial" panose="020B0604020202020204" pitchFamily="34" charset="0"/>
            </a:rPr>
            <a:t>Principles</a:t>
          </a:r>
          <a:r>
            <a:rPr lang="en-GB" sz="1600" kern="1200" noProof="0" dirty="0" smtClean="0">
              <a:latin typeface="Arial" panose="020B0604020202020204" pitchFamily="34" charset="0"/>
              <a:cs typeface="Arial" panose="020B0604020202020204" pitchFamily="34" charset="0"/>
            </a:rPr>
            <a:t/>
          </a:r>
          <a:br>
            <a:rPr lang="en-GB" sz="1600" kern="1200" noProof="0" dirty="0" smtClean="0">
              <a:latin typeface="Arial" panose="020B0604020202020204" pitchFamily="34" charset="0"/>
              <a:cs typeface="Arial" panose="020B0604020202020204" pitchFamily="34" charset="0"/>
            </a:rPr>
          </a:br>
          <a:r>
            <a:rPr lang="en-GB" sz="1600" kern="1200" noProof="0" dirty="0" smtClean="0">
              <a:latin typeface="Arial" panose="020B0604020202020204" pitchFamily="34" charset="0"/>
              <a:cs typeface="Arial" panose="020B0604020202020204" pitchFamily="34" charset="0"/>
            </a:rPr>
            <a:t>Same set of rules for everyone</a:t>
          </a:r>
          <a:endParaRPr lang="en-GB" sz="1600" kern="1200" noProof="0" dirty="0">
            <a:latin typeface="Arial" panose="020B0604020202020204" pitchFamily="34" charset="0"/>
            <a:cs typeface="Arial" panose="020B0604020202020204" pitchFamily="34" charset="0"/>
          </a:endParaRPr>
        </a:p>
      </dsp:txBody>
      <dsp:txXfrm>
        <a:off x="454361" y="1402632"/>
        <a:ext cx="2898699" cy="861938"/>
      </dsp:txXfrm>
    </dsp:sp>
    <dsp:sp modelId="{54F1506C-6515-4C92-B1D8-F1C7266C1F1C}">
      <dsp:nvSpPr>
        <dsp:cNvPr id="0" name=""/>
        <dsp:cNvSpPr/>
      </dsp:nvSpPr>
      <dsp:spPr>
        <a:xfrm rot="5400000">
          <a:off x="1732042" y="2314276"/>
          <a:ext cx="343338" cy="41200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nl-NL" sz="1700" kern="1200"/>
        </a:p>
      </dsp:txBody>
      <dsp:txXfrm rot="-5400000">
        <a:off x="1780110" y="2348610"/>
        <a:ext cx="247204" cy="240337"/>
      </dsp:txXfrm>
    </dsp:sp>
    <dsp:sp modelId="{D992C785-39EB-484F-BD2E-A86768211A3B}">
      <dsp:nvSpPr>
        <dsp:cNvPr id="0" name=""/>
        <dsp:cNvSpPr/>
      </dsp:nvSpPr>
      <dsp:spPr>
        <a:xfrm>
          <a:off x="427545" y="2749172"/>
          <a:ext cx="2952331" cy="9155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b="1" kern="1200" noProof="0" dirty="0" smtClean="0">
              <a:latin typeface="Arial" panose="020B0604020202020204" pitchFamily="34" charset="0"/>
              <a:cs typeface="Arial" panose="020B0604020202020204" pitchFamily="34" charset="0"/>
            </a:rPr>
            <a:t>Tools</a:t>
          </a:r>
          <a:r>
            <a:rPr lang="en-GB" sz="1600" kern="1200" noProof="0" dirty="0" smtClean="0">
              <a:latin typeface="Arial" panose="020B0604020202020204" pitchFamily="34" charset="0"/>
              <a:cs typeface="Arial" panose="020B0604020202020204" pitchFamily="34" charset="0"/>
            </a:rPr>
            <a:t/>
          </a:r>
          <a:br>
            <a:rPr lang="en-GB" sz="1600" kern="1200" noProof="0" dirty="0" smtClean="0">
              <a:latin typeface="Arial" panose="020B0604020202020204" pitchFamily="34" charset="0"/>
              <a:cs typeface="Arial" panose="020B0604020202020204" pitchFamily="34" charset="0"/>
            </a:rPr>
          </a:br>
          <a:r>
            <a:rPr lang="en-GB" sz="1600" kern="1200" noProof="0" dirty="0" smtClean="0">
              <a:latin typeface="Arial" panose="020B0604020202020204" pitchFamily="34" charset="0"/>
              <a:cs typeface="Arial" panose="020B0604020202020204" pitchFamily="34" charset="0"/>
            </a:rPr>
            <a:t>The correct instruments</a:t>
          </a:r>
          <a:endParaRPr lang="en-GB" sz="1600" kern="1200" noProof="0" dirty="0">
            <a:latin typeface="Arial" panose="020B0604020202020204" pitchFamily="34" charset="0"/>
            <a:cs typeface="Arial" panose="020B0604020202020204" pitchFamily="34" charset="0"/>
          </a:endParaRPr>
        </a:p>
      </dsp:txBody>
      <dsp:txXfrm>
        <a:off x="454361" y="2775988"/>
        <a:ext cx="2898699" cy="861938"/>
      </dsp:txXfrm>
    </dsp:sp>
    <dsp:sp modelId="{93541A33-4074-4BFF-ACEA-F0B4A8175DDF}">
      <dsp:nvSpPr>
        <dsp:cNvPr id="0" name=""/>
        <dsp:cNvSpPr/>
      </dsp:nvSpPr>
      <dsp:spPr>
        <a:xfrm rot="5400000">
          <a:off x="1732042" y="3687632"/>
          <a:ext cx="343338" cy="41200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nl-NL" sz="1700" kern="1200"/>
        </a:p>
      </dsp:txBody>
      <dsp:txXfrm rot="-5400000">
        <a:off x="1780110" y="3721966"/>
        <a:ext cx="247204" cy="240337"/>
      </dsp:txXfrm>
    </dsp:sp>
    <dsp:sp modelId="{3084413A-8893-4086-9C75-7D13C871B8CB}">
      <dsp:nvSpPr>
        <dsp:cNvPr id="0" name=""/>
        <dsp:cNvSpPr/>
      </dsp:nvSpPr>
      <dsp:spPr>
        <a:xfrm>
          <a:off x="427545" y="4122528"/>
          <a:ext cx="2952331" cy="9155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b="1" kern="1200" noProof="0" dirty="0" smtClean="0">
              <a:latin typeface="Arial" panose="020B0604020202020204" pitchFamily="34" charset="0"/>
              <a:cs typeface="Arial" panose="020B0604020202020204" pitchFamily="34" charset="0"/>
            </a:rPr>
            <a:t>Execution</a:t>
          </a:r>
          <a:br>
            <a:rPr lang="en-GB" sz="1600" b="1" kern="1200" noProof="0" dirty="0" smtClean="0">
              <a:latin typeface="Arial" panose="020B0604020202020204" pitchFamily="34" charset="0"/>
              <a:cs typeface="Arial" panose="020B0604020202020204" pitchFamily="34" charset="0"/>
            </a:rPr>
          </a:br>
          <a:r>
            <a:rPr lang="en-GB" sz="1600" kern="1200" noProof="0" dirty="0" smtClean="0">
              <a:latin typeface="Arial" panose="020B0604020202020204" pitchFamily="34" charset="0"/>
              <a:cs typeface="Arial" panose="020B0604020202020204" pitchFamily="34" charset="0"/>
            </a:rPr>
            <a:t>Cooperation &amp; discipline</a:t>
          </a:r>
          <a:endParaRPr lang="en-GB" sz="1600" kern="1200" noProof="0" dirty="0">
            <a:latin typeface="Arial" panose="020B0604020202020204" pitchFamily="34" charset="0"/>
            <a:cs typeface="Arial" panose="020B0604020202020204" pitchFamily="34" charset="0"/>
          </a:endParaRPr>
        </a:p>
      </dsp:txBody>
      <dsp:txXfrm>
        <a:off x="454361" y="4149344"/>
        <a:ext cx="2898699" cy="861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2A347-622C-46F9-8F32-5CED63D8CF07}">
      <dsp:nvSpPr>
        <dsp:cNvPr id="0" name=""/>
        <dsp:cNvSpPr/>
      </dsp:nvSpPr>
      <dsp:spPr>
        <a:xfrm>
          <a:off x="2666017" y="21900"/>
          <a:ext cx="723365" cy="72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noProof="0" dirty="0" smtClean="0">
              <a:latin typeface="Arial" panose="020B0604020202020204" pitchFamily="34" charset="0"/>
              <a:cs typeface="Arial" panose="020B0604020202020204" pitchFamily="34" charset="0"/>
            </a:rPr>
            <a:t>2.</a:t>
          </a:r>
        </a:p>
        <a:p>
          <a:pPr lvl="0" algn="ctr" defTabSz="622300">
            <a:lnSpc>
              <a:spcPct val="90000"/>
            </a:lnSpc>
            <a:spcBef>
              <a:spcPct val="0"/>
            </a:spcBef>
            <a:spcAft>
              <a:spcPct val="35000"/>
            </a:spcAft>
          </a:pPr>
          <a:r>
            <a:rPr lang="en-GB" sz="1400" b="1" kern="1200" noProof="0" dirty="0" smtClean="0">
              <a:latin typeface="Arial" panose="020B0604020202020204" pitchFamily="34" charset="0"/>
              <a:cs typeface="Arial" panose="020B0604020202020204" pitchFamily="34" charset="0"/>
            </a:rPr>
            <a:t>Map the Value Stream</a:t>
          </a:r>
          <a:endParaRPr lang="en-GB" sz="1400" b="1" kern="1200" noProof="0" dirty="0">
            <a:latin typeface="Arial" panose="020B0604020202020204" pitchFamily="34" charset="0"/>
            <a:cs typeface="Arial" panose="020B0604020202020204" pitchFamily="34" charset="0"/>
          </a:endParaRPr>
        </a:p>
      </dsp:txBody>
      <dsp:txXfrm>
        <a:off x="2666017" y="21900"/>
        <a:ext cx="723365" cy="723365"/>
      </dsp:txXfrm>
    </dsp:sp>
    <dsp:sp modelId="{F1BA3722-3192-4F67-8AF5-D3A4D94F38BC}">
      <dsp:nvSpPr>
        <dsp:cNvPr id="0" name=""/>
        <dsp:cNvSpPr/>
      </dsp:nvSpPr>
      <dsp:spPr>
        <a:xfrm>
          <a:off x="963304" y="841"/>
          <a:ext cx="2713484" cy="2713484"/>
        </a:xfrm>
        <a:prstGeom prst="circularArrow">
          <a:avLst>
            <a:gd name="adj1" fmla="val 5198"/>
            <a:gd name="adj2" fmla="val 335781"/>
            <a:gd name="adj3" fmla="val 21293781"/>
            <a:gd name="adj4" fmla="val 19765767"/>
            <a:gd name="adj5" fmla="val 6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B0B3CE-489A-4628-B306-E06CD767CF85}">
      <dsp:nvSpPr>
        <dsp:cNvPr id="0" name=""/>
        <dsp:cNvSpPr/>
      </dsp:nvSpPr>
      <dsp:spPr>
        <a:xfrm>
          <a:off x="3103371" y="1367936"/>
          <a:ext cx="723365" cy="72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noProof="0" dirty="0" smtClean="0">
              <a:latin typeface="Arial" panose="020B0604020202020204" pitchFamily="34" charset="0"/>
              <a:cs typeface="Arial" panose="020B0604020202020204" pitchFamily="34" charset="0"/>
            </a:rPr>
            <a:t>3.</a:t>
          </a:r>
        </a:p>
        <a:p>
          <a:pPr lvl="0" algn="ctr" defTabSz="622300">
            <a:lnSpc>
              <a:spcPct val="90000"/>
            </a:lnSpc>
            <a:spcBef>
              <a:spcPct val="0"/>
            </a:spcBef>
            <a:spcAft>
              <a:spcPct val="35000"/>
            </a:spcAft>
          </a:pPr>
          <a:r>
            <a:rPr lang="en-GB" sz="1400" b="1" kern="1200" noProof="0" dirty="0" smtClean="0">
              <a:latin typeface="Arial" panose="020B0604020202020204" pitchFamily="34" charset="0"/>
              <a:cs typeface="Arial" panose="020B0604020202020204" pitchFamily="34" charset="0"/>
            </a:rPr>
            <a:t>Create Flow</a:t>
          </a:r>
          <a:endParaRPr lang="en-GB" sz="1400" b="1" kern="1200" noProof="0" dirty="0">
            <a:latin typeface="Arial" panose="020B0604020202020204" pitchFamily="34" charset="0"/>
            <a:cs typeface="Arial" panose="020B0604020202020204" pitchFamily="34" charset="0"/>
          </a:endParaRPr>
        </a:p>
      </dsp:txBody>
      <dsp:txXfrm>
        <a:off x="3103371" y="1367936"/>
        <a:ext cx="723365" cy="723365"/>
      </dsp:txXfrm>
    </dsp:sp>
    <dsp:sp modelId="{3684F8C8-66D8-4B9C-BBDF-4750FA30D290}">
      <dsp:nvSpPr>
        <dsp:cNvPr id="0" name=""/>
        <dsp:cNvSpPr/>
      </dsp:nvSpPr>
      <dsp:spPr>
        <a:xfrm>
          <a:off x="962868" y="1410"/>
          <a:ext cx="2713484" cy="2713484"/>
        </a:xfrm>
        <a:prstGeom prst="circularArrow">
          <a:avLst>
            <a:gd name="adj1" fmla="val 5198"/>
            <a:gd name="adj2" fmla="val 335781"/>
            <a:gd name="adj3" fmla="val 3664676"/>
            <a:gd name="adj4" fmla="val 2250873"/>
            <a:gd name="adj5" fmla="val 6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3EE295-385B-4781-A497-C60DE69957C7}">
      <dsp:nvSpPr>
        <dsp:cNvPr id="0" name=""/>
        <dsp:cNvSpPr/>
      </dsp:nvSpPr>
      <dsp:spPr>
        <a:xfrm>
          <a:off x="1902056" y="2199829"/>
          <a:ext cx="894260" cy="72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noProof="0" dirty="0" smtClean="0">
              <a:latin typeface="Arial" panose="020B0604020202020204" pitchFamily="34" charset="0"/>
              <a:cs typeface="Arial" panose="020B0604020202020204" pitchFamily="34" charset="0"/>
            </a:rPr>
            <a:t>4.</a:t>
          </a:r>
        </a:p>
        <a:p>
          <a:pPr lvl="0" algn="ctr" defTabSz="622300">
            <a:lnSpc>
              <a:spcPct val="90000"/>
            </a:lnSpc>
            <a:spcBef>
              <a:spcPct val="0"/>
            </a:spcBef>
            <a:spcAft>
              <a:spcPct val="35000"/>
            </a:spcAft>
          </a:pPr>
          <a:r>
            <a:rPr lang="en-GB" sz="1400" b="1" kern="1200" noProof="0" dirty="0" smtClean="0">
              <a:latin typeface="Arial" panose="020B0604020202020204" pitchFamily="34" charset="0"/>
              <a:cs typeface="Arial" panose="020B0604020202020204" pitchFamily="34" charset="0"/>
            </a:rPr>
            <a:t>Establish Pull</a:t>
          </a:r>
          <a:endParaRPr lang="en-GB" sz="1400" b="1" kern="1200" noProof="0" dirty="0">
            <a:latin typeface="Arial" panose="020B0604020202020204" pitchFamily="34" charset="0"/>
            <a:cs typeface="Arial" panose="020B0604020202020204" pitchFamily="34" charset="0"/>
          </a:endParaRPr>
        </a:p>
      </dsp:txBody>
      <dsp:txXfrm>
        <a:off x="1902056" y="2199829"/>
        <a:ext cx="894260" cy="723365"/>
      </dsp:txXfrm>
    </dsp:sp>
    <dsp:sp modelId="{163462E4-DB94-4BA5-B18E-3BF7923769DD}">
      <dsp:nvSpPr>
        <dsp:cNvPr id="0" name=""/>
        <dsp:cNvSpPr/>
      </dsp:nvSpPr>
      <dsp:spPr>
        <a:xfrm>
          <a:off x="963704" y="1362"/>
          <a:ext cx="2713484" cy="2713484"/>
        </a:xfrm>
        <a:prstGeom prst="circularArrow">
          <a:avLst>
            <a:gd name="adj1" fmla="val 5198"/>
            <a:gd name="adj2" fmla="val 335781"/>
            <a:gd name="adj3" fmla="val 8213173"/>
            <a:gd name="adj4" fmla="val 6620144"/>
            <a:gd name="adj5" fmla="val 6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EB4221-ED87-4246-BA34-AC142C715DE1}">
      <dsp:nvSpPr>
        <dsp:cNvPr id="0" name=""/>
        <dsp:cNvSpPr/>
      </dsp:nvSpPr>
      <dsp:spPr>
        <a:xfrm>
          <a:off x="628758" y="1367936"/>
          <a:ext cx="1092563" cy="72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noProof="0" dirty="0" smtClean="0">
              <a:latin typeface="Arial" panose="020B0604020202020204" pitchFamily="34" charset="0"/>
              <a:cs typeface="Arial" panose="020B0604020202020204" pitchFamily="34" charset="0"/>
            </a:rPr>
            <a:t>5.</a:t>
          </a:r>
        </a:p>
        <a:p>
          <a:pPr lvl="0" algn="ctr" defTabSz="622300">
            <a:lnSpc>
              <a:spcPct val="90000"/>
            </a:lnSpc>
            <a:spcBef>
              <a:spcPct val="0"/>
            </a:spcBef>
            <a:spcAft>
              <a:spcPct val="35000"/>
            </a:spcAft>
          </a:pPr>
          <a:r>
            <a:rPr lang="en-GB" sz="1400" b="1" kern="1200" noProof="0" dirty="0" smtClean="0">
              <a:latin typeface="Arial" panose="020B0604020202020204" pitchFamily="34" charset="0"/>
              <a:cs typeface="Arial" panose="020B0604020202020204" pitchFamily="34" charset="0"/>
            </a:rPr>
            <a:t>Seek Perfection</a:t>
          </a:r>
          <a:endParaRPr lang="en-GB" sz="1400" b="1" kern="1200" noProof="0" dirty="0">
            <a:latin typeface="Arial" panose="020B0604020202020204" pitchFamily="34" charset="0"/>
            <a:cs typeface="Arial" panose="020B0604020202020204" pitchFamily="34" charset="0"/>
          </a:endParaRPr>
        </a:p>
      </dsp:txBody>
      <dsp:txXfrm>
        <a:off x="628758" y="1367936"/>
        <a:ext cx="1092563" cy="723365"/>
      </dsp:txXfrm>
    </dsp:sp>
    <dsp:sp modelId="{37D8FA6B-F264-4527-9382-52D6353D7AFF}">
      <dsp:nvSpPr>
        <dsp:cNvPr id="0" name=""/>
        <dsp:cNvSpPr/>
      </dsp:nvSpPr>
      <dsp:spPr>
        <a:xfrm>
          <a:off x="963304" y="841"/>
          <a:ext cx="2713484" cy="2713484"/>
        </a:xfrm>
        <a:prstGeom prst="circularArrow">
          <a:avLst>
            <a:gd name="adj1" fmla="val 5198"/>
            <a:gd name="adj2" fmla="val 335781"/>
            <a:gd name="adj3" fmla="val 12298452"/>
            <a:gd name="adj4" fmla="val 10770438"/>
            <a:gd name="adj5" fmla="val 6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9D8F02-A987-4122-A6F6-99408FF69141}">
      <dsp:nvSpPr>
        <dsp:cNvPr id="0" name=""/>
        <dsp:cNvSpPr/>
      </dsp:nvSpPr>
      <dsp:spPr>
        <a:xfrm>
          <a:off x="1250711" y="21900"/>
          <a:ext cx="723365" cy="72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noProof="0" dirty="0" smtClean="0">
              <a:latin typeface="Arial" panose="020B0604020202020204" pitchFamily="34" charset="0"/>
              <a:cs typeface="Arial" panose="020B0604020202020204" pitchFamily="34" charset="0"/>
            </a:rPr>
            <a:t>1.</a:t>
          </a:r>
        </a:p>
        <a:p>
          <a:pPr lvl="0" algn="ctr" defTabSz="622300">
            <a:lnSpc>
              <a:spcPct val="90000"/>
            </a:lnSpc>
            <a:spcBef>
              <a:spcPct val="0"/>
            </a:spcBef>
            <a:spcAft>
              <a:spcPct val="35000"/>
            </a:spcAft>
          </a:pPr>
          <a:r>
            <a:rPr lang="en-GB" sz="1400" b="1" kern="1200" noProof="0" dirty="0" smtClean="0">
              <a:latin typeface="Arial" panose="020B0604020202020204" pitchFamily="34" charset="0"/>
              <a:cs typeface="Arial" panose="020B0604020202020204" pitchFamily="34" charset="0"/>
            </a:rPr>
            <a:t>Identify Value</a:t>
          </a:r>
          <a:endParaRPr lang="en-GB" sz="1400" b="1" kern="1200" noProof="0" dirty="0">
            <a:latin typeface="Arial" panose="020B0604020202020204" pitchFamily="34" charset="0"/>
            <a:cs typeface="Arial" panose="020B0604020202020204" pitchFamily="34" charset="0"/>
          </a:endParaRPr>
        </a:p>
      </dsp:txBody>
      <dsp:txXfrm>
        <a:off x="1250711" y="21900"/>
        <a:ext cx="723365" cy="723365"/>
      </dsp:txXfrm>
    </dsp:sp>
    <dsp:sp modelId="{5C0FF5CF-152C-4144-B114-9744847AFC0C}">
      <dsp:nvSpPr>
        <dsp:cNvPr id="0" name=""/>
        <dsp:cNvSpPr/>
      </dsp:nvSpPr>
      <dsp:spPr>
        <a:xfrm>
          <a:off x="963304" y="841"/>
          <a:ext cx="2713484" cy="2713484"/>
        </a:xfrm>
        <a:prstGeom prst="circularArrow">
          <a:avLst>
            <a:gd name="adj1" fmla="val 5198"/>
            <a:gd name="adj2" fmla="val 335781"/>
            <a:gd name="adj3" fmla="val 16866243"/>
            <a:gd name="adj4" fmla="val 15197976"/>
            <a:gd name="adj5" fmla="val 6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4283" cy="500380"/>
          </a:xfrm>
          <a:prstGeom prst="rect">
            <a:avLst/>
          </a:prstGeom>
        </p:spPr>
        <p:txBody>
          <a:bodyPr vert="horz" lIns="91440" tIns="45720" rIns="91440" bIns="45720" rtlCol="0"/>
          <a:lstStyle>
            <a:lvl1pPr algn="l">
              <a:defRPr sz="1200"/>
            </a:lvl1pPr>
          </a:lstStyle>
          <a:p>
            <a:pPr>
              <a:defRPr/>
            </a:pPr>
            <a:endParaRPr lang="nl-NL"/>
          </a:p>
        </p:txBody>
      </p:sp>
      <p:sp>
        <p:nvSpPr>
          <p:cNvPr id="3" name="Tijdelijke aanduiding voor datum 2"/>
          <p:cNvSpPr>
            <a:spLocks noGrp="1"/>
          </p:cNvSpPr>
          <p:nvPr>
            <p:ph type="dt" sz="quarter" idx="1"/>
          </p:nvPr>
        </p:nvSpPr>
        <p:spPr>
          <a:xfrm>
            <a:off x="3848645" y="0"/>
            <a:ext cx="2944283" cy="500380"/>
          </a:xfrm>
          <a:prstGeom prst="rect">
            <a:avLst/>
          </a:prstGeom>
        </p:spPr>
        <p:txBody>
          <a:bodyPr vert="horz" lIns="91440" tIns="45720" rIns="91440" bIns="45720" rtlCol="0"/>
          <a:lstStyle>
            <a:lvl1pPr algn="r">
              <a:defRPr sz="1200"/>
            </a:lvl1pPr>
          </a:lstStyle>
          <a:p>
            <a:pPr>
              <a:defRPr/>
            </a:pPr>
            <a:fld id="{3A45B54F-BFD7-49F4-8912-02CA5B9D382A}" type="datetimeFigureOut">
              <a:rPr lang="nl-NL"/>
              <a:pPr>
                <a:defRPr/>
              </a:pPr>
              <a:t>7-5-2014</a:t>
            </a:fld>
            <a:endParaRPr lang="nl-NL"/>
          </a:p>
        </p:txBody>
      </p:sp>
      <p:sp>
        <p:nvSpPr>
          <p:cNvPr id="4" name="Tijdelijke aanduiding voor voettekst 3"/>
          <p:cNvSpPr>
            <a:spLocks noGrp="1"/>
          </p:cNvSpPr>
          <p:nvPr>
            <p:ph type="ftr" sz="quarter" idx="2"/>
          </p:nvPr>
        </p:nvSpPr>
        <p:spPr>
          <a:xfrm>
            <a:off x="0" y="9505483"/>
            <a:ext cx="2944283" cy="500380"/>
          </a:xfrm>
          <a:prstGeom prst="rect">
            <a:avLst/>
          </a:prstGeom>
        </p:spPr>
        <p:txBody>
          <a:bodyPr vert="horz" lIns="91440" tIns="45720" rIns="91440" bIns="45720" rtlCol="0" anchor="b"/>
          <a:lstStyle>
            <a:lvl1pPr algn="l">
              <a:defRPr sz="1200"/>
            </a:lvl1pPr>
          </a:lstStyle>
          <a:p>
            <a:pPr>
              <a:defRPr/>
            </a:pPr>
            <a:endParaRPr lang="nl-NL"/>
          </a:p>
        </p:txBody>
      </p:sp>
      <p:sp>
        <p:nvSpPr>
          <p:cNvPr id="5" name="Tijdelijke aanduiding voor dianummer 4"/>
          <p:cNvSpPr>
            <a:spLocks noGrp="1"/>
          </p:cNvSpPr>
          <p:nvPr>
            <p:ph type="sldNum" sz="quarter" idx="3"/>
          </p:nvPr>
        </p:nvSpPr>
        <p:spPr>
          <a:xfrm>
            <a:off x="3848645" y="9505483"/>
            <a:ext cx="2944283" cy="500380"/>
          </a:xfrm>
          <a:prstGeom prst="rect">
            <a:avLst/>
          </a:prstGeom>
        </p:spPr>
        <p:txBody>
          <a:bodyPr vert="horz" lIns="91440" tIns="45720" rIns="91440" bIns="45720" rtlCol="0" anchor="b"/>
          <a:lstStyle>
            <a:lvl1pPr algn="r">
              <a:defRPr sz="1200"/>
            </a:lvl1pPr>
          </a:lstStyle>
          <a:p>
            <a:pPr>
              <a:defRPr/>
            </a:pPr>
            <a:fld id="{582F6652-593B-4DB8-B743-38F16A89900C}" type="slidenum">
              <a:rPr lang="nl-NL"/>
              <a:pPr>
                <a:defRPr/>
              </a:pPr>
              <a:t>‹#›</a:t>
            </a:fld>
            <a:endParaRPr lang="nl-NL"/>
          </a:p>
        </p:txBody>
      </p:sp>
    </p:spTree>
    <p:extLst>
      <p:ext uri="{BB962C8B-B14F-4D97-AF65-F5344CB8AC3E}">
        <p14:creationId xmlns:p14="http://schemas.microsoft.com/office/powerpoint/2010/main" val="207143948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4283" cy="500380"/>
          </a:xfrm>
          <a:prstGeom prst="rect">
            <a:avLst/>
          </a:prstGeom>
        </p:spPr>
        <p:txBody>
          <a:bodyPr vert="horz" lIns="91440" tIns="45720" rIns="91440" bIns="45720" rtlCol="0"/>
          <a:lstStyle>
            <a:lvl1pPr algn="l">
              <a:defRPr sz="1200"/>
            </a:lvl1pPr>
          </a:lstStyle>
          <a:p>
            <a:pPr>
              <a:defRPr/>
            </a:pPr>
            <a:endParaRPr lang="nl-NL"/>
          </a:p>
        </p:txBody>
      </p:sp>
      <p:sp>
        <p:nvSpPr>
          <p:cNvPr id="3" name="Tijdelijke aanduiding voor datum 2"/>
          <p:cNvSpPr>
            <a:spLocks noGrp="1"/>
          </p:cNvSpPr>
          <p:nvPr>
            <p:ph type="dt" idx="1"/>
          </p:nvPr>
        </p:nvSpPr>
        <p:spPr>
          <a:xfrm>
            <a:off x="3848645" y="0"/>
            <a:ext cx="2944283" cy="500380"/>
          </a:xfrm>
          <a:prstGeom prst="rect">
            <a:avLst/>
          </a:prstGeom>
        </p:spPr>
        <p:txBody>
          <a:bodyPr vert="horz" lIns="91440" tIns="45720" rIns="91440" bIns="45720" rtlCol="0"/>
          <a:lstStyle>
            <a:lvl1pPr algn="r">
              <a:defRPr sz="1200"/>
            </a:lvl1pPr>
          </a:lstStyle>
          <a:p>
            <a:pPr>
              <a:defRPr/>
            </a:pPr>
            <a:fld id="{37AEDCA0-4CA5-42E4-9F1C-C2C15CD04FD5}" type="datetimeFigureOut">
              <a:rPr lang="nl-NL"/>
              <a:pPr>
                <a:defRPr/>
              </a:pPr>
              <a:t>7-5-2014</a:t>
            </a:fld>
            <a:endParaRPr lang="nl-NL"/>
          </a:p>
        </p:txBody>
      </p:sp>
      <p:sp>
        <p:nvSpPr>
          <p:cNvPr id="4" name="Tijdelijke aanduiding voor dia-afbeelding 3"/>
          <p:cNvSpPr>
            <a:spLocks noGrp="1" noRot="1" noChangeAspect="1"/>
          </p:cNvSpPr>
          <p:nvPr>
            <p:ph type="sldImg" idx="2"/>
          </p:nvPr>
        </p:nvSpPr>
        <p:spPr>
          <a:xfrm>
            <a:off x="582613" y="750888"/>
            <a:ext cx="5629275" cy="3752850"/>
          </a:xfrm>
          <a:prstGeom prst="rect">
            <a:avLst/>
          </a:prstGeom>
          <a:noFill/>
          <a:ln w="12700">
            <a:solidFill>
              <a:prstClr val="black"/>
            </a:solidFill>
          </a:ln>
        </p:spPr>
        <p:txBody>
          <a:bodyPr vert="horz" lIns="91440" tIns="45720" rIns="91440" bIns="45720" rtlCol="0" anchor="ctr"/>
          <a:lstStyle/>
          <a:p>
            <a:pPr lvl="0"/>
            <a:endParaRPr lang="nl-NL" noProof="0" smtClean="0"/>
          </a:p>
        </p:txBody>
      </p:sp>
      <p:sp>
        <p:nvSpPr>
          <p:cNvPr id="5" name="Tijdelijke aanduiding voor notities 4"/>
          <p:cNvSpPr>
            <a:spLocks noGrp="1"/>
          </p:cNvSpPr>
          <p:nvPr>
            <p:ph type="body" sz="quarter" idx="3"/>
          </p:nvPr>
        </p:nvSpPr>
        <p:spPr>
          <a:xfrm>
            <a:off x="679450" y="4753610"/>
            <a:ext cx="5435600" cy="4503420"/>
          </a:xfrm>
          <a:prstGeom prst="rect">
            <a:avLst/>
          </a:prstGeom>
        </p:spPr>
        <p:txBody>
          <a:bodyPr vert="horz" lIns="91440" tIns="45720" rIns="91440" bIns="45720" rtlCol="0"/>
          <a:lstStyle/>
          <a:p>
            <a:pPr lvl="0"/>
            <a:r>
              <a:rPr lang="nl-NL" noProof="0" smtClean="0"/>
              <a:t>Klik om de modelstijlen te bewerken</a:t>
            </a:r>
          </a:p>
          <a:p>
            <a:pPr lvl="1"/>
            <a:r>
              <a:rPr lang="nl-NL" noProof="0" smtClean="0"/>
              <a:t>Tweede niveau</a:t>
            </a:r>
          </a:p>
          <a:p>
            <a:pPr lvl="2"/>
            <a:r>
              <a:rPr lang="nl-NL" noProof="0" smtClean="0"/>
              <a:t>Derde niveau</a:t>
            </a:r>
          </a:p>
          <a:p>
            <a:pPr lvl="3"/>
            <a:r>
              <a:rPr lang="nl-NL" noProof="0" smtClean="0"/>
              <a:t>Vierde niveau</a:t>
            </a:r>
          </a:p>
          <a:p>
            <a:pPr lvl="4"/>
            <a:r>
              <a:rPr lang="nl-NL" noProof="0" smtClean="0"/>
              <a:t>Vijfde niveau</a:t>
            </a:r>
          </a:p>
        </p:txBody>
      </p:sp>
      <p:sp>
        <p:nvSpPr>
          <p:cNvPr id="6" name="Tijdelijke aanduiding voor voettekst 5"/>
          <p:cNvSpPr>
            <a:spLocks noGrp="1"/>
          </p:cNvSpPr>
          <p:nvPr>
            <p:ph type="ftr" sz="quarter" idx="4"/>
          </p:nvPr>
        </p:nvSpPr>
        <p:spPr>
          <a:xfrm>
            <a:off x="0" y="9505483"/>
            <a:ext cx="2944283" cy="500380"/>
          </a:xfrm>
          <a:prstGeom prst="rect">
            <a:avLst/>
          </a:prstGeom>
        </p:spPr>
        <p:txBody>
          <a:bodyPr vert="horz" lIns="91440" tIns="45720" rIns="91440" bIns="45720" rtlCol="0" anchor="b"/>
          <a:lstStyle>
            <a:lvl1pPr algn="l">
              <a:defRPr sz="1200"/>
            </a:lvl1pPr>
          </a:lstStyle>
          <a:p>
            <a:pPr>
              <a:defRPr/>
            </a:pPr>
            <a:endParaRPr lang="nl-NL"/>
          </a:p>
        </p:txBody>
      </p:sp>
      <p:sp>
        <p:nvSpPr>
          <p:cNvPr id="7" name="Tijdelijke aanduiding voor dianummer 6"/>
          <p:cNvSpPr>
            <a:spLocks noGrp="1"/>
          </p:cNvSpPr>
          <p:nvPr>
            <p:ph type="sldNum" sz="quarter" idx="5"/>
          </p:nvPr>
        </p:nvSpPr>
        <p:spPr>
          <a:xfrm>
            <a:off x="3848645" y="9505483"/>
            <a:ext cx="2944283" cy="500380"/>
          </a:xfrm>
          <a:prstGeom prst="rect">
            <a:avLst/>
          </a:prstGeom>
        </p:spPr>
        <p:txBody>
          <a:bodyPr vert="horz" lIns="91440" tIns="45720" rIns="91440" bIns="45720" rtlCol="0" anchor="b"/>
          <a:lstStyle>
            <a:lvl1pPr algn="r">
              <a:defRPr sz="1200"/>
            </a:lvl1pPr>
          </a:lstStyle>
          <a:p>
            <a:pPr>
              <a:defRPr/>
            </a:pPr>
            <a:fld id="{02D91CCD-84C4-4281-86A1-066B1DE5465E}" type="slidenum">
              <a:rPr lang="nl-NL"/>
              <a:pPr>
                <a:defRPr/>
              </a:pPr>
              <a:t>‹#›</a:t>
            </a:fld>
            <a:endParaRPr lang="nl-NL"/>
          </a:p>
        </p:txBody>
      </p:sp>
    </p:spTree>
    <p:extLst>
      <p:ext uri="{BB962C8B-B14F-4D97-AF65-F5344CB8AC3E}">
        <p14:creationId xmlns:p14="http://schemas.microsoft.com/office/powerpoint/2010/main" val="3501439376"/>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IE" dirty="0" smtClean="0"/>
              <a:t>Welcome to this Lean Six Sigma Academy Yellow Belt training module.</a:t>
            </a:r>
          </a:p>
          <a:p>
            <a:endParaRPr lang="nl-NL" dirty="0"/>
          </a:p>
        </p:txBody>
      </p:sp>
    </p:spTree>
    <p:extLst>
      <p:ext uri="{BB962C8B-B14F-4D97-AF65-F5344CB8AC3E}">
        <p14:creationId xmlns:p14="http://schemas.microsoft.com/office/powerpoint/2010/main" val="2214579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processes and procedures should be standardised –everybody can carry out the process the right way</a:t>
            </a:r>
            <a:endParaRPr lang="en-GB" dirty="0"/>
          </a:p>
        </p:txBody>
      </p:sp>
    </p:spTree>
    <p:extLst>
      <p:ext uri="{BB962C8B-B14F-4D97-AF65-F5344CB8AC3E}">
        <p14:creationId xmlns:p14="http://schemas.microsoft.com/office/powerpoint/2010/main" val="1000067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Visual Management is important to make a workplace look organised and in control</a:t>
            </a:r>
            <a:endParaRPr lang="en-GB" dirty="0"/>
          </a:p>
        </p:txBody>
      </p:sp>
    </p:spTree>
    <p:extLst>
      <p:ext uri="{BB962C8B-B14F-4D97-AF65-F5344CB8AC3E}">
        <p14:creationId xmlns:p14="http://schemas.microsoft.com/office/powerpoint/2010/main" val="1138789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Technology is an important aid to support processes and procedures as well as people</a:t>
            </a:r>
            <a:endParaRPr lang="en-GB" dirty="0"/>
          </a:p>
        </p:txBody>
      </p:sp>
    </p:spTree>
    <p:extLst>
      <p:ext uri="{BB962C8B-B14F-4D97-AF65-F5344CB8AC3E}">
        <p14:creationId xmlns:p14="http://schemas.microsoft.com/office/powerpoint/2010/main" val="1383330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leaders are important  but it is important that they understand the work and can teach others</a:t>
            </a:r>
            <a:endParaRPr lang="en-GB" dirty="0"/>
          </a:p>
        </p:txBody>
      </p:sp>
    </p:spTree>
    <p:extLst>
      <p:ext uri="{BB962C8B-B14F-4D97-AF65-F5344CB8AC3E}">
        <p14:creationId xmlns:p14="http://schemas.microsoft.com/office/powerpoint/2010/main" val="1194797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Employees drive an organisations culture through respect, team work and continuous improvement.</a:t>
            </a:r>
          </a:p>
          <a:p>
            <a:endParaRPr lang="en-GB" dirty="0"/>
          </a:p>
        </p:txBody>
      </p:sp>
    </p:spTree>
    <p:extLst>
      <p:ext uri="{BB962C8B-B14F-4D97-AF65-F5344CB8AC3E}">
        <p14:creationId xmlns:p14="http://schemas.microsoft.com/office/powerpoint/2010/main" val="543739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Suppliers should be developed and treated as partners</a:t>
            </a:r>
          </a:p>
        </p:txBody>
      </p:sp>
    </p:spTree>
    <p:extLst>
      <p:ext uri="{BB962C8B-B14F-4D97-AF65-F5344CB8AC3E}">
        <p14:creationId xmlns:p14="http://schemas.microsoft.com/office/powerpoint/2010/main" val="1498435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employees should study the process or activities within an organisation to gain a better understanding of how things actually work</a:t>
            </a:r>
            <a:endParaRPr lang="en-GB" dirty="0"/>
          </a:p>
        </p:txBody>
      </p:sp>
    </p:spTree>
    <p:extLst>
      <p:ext uri="{BB962C8B-B14F-4D97-AF65-F5344CB8AC3E}">
        <p14:creationId xmlns:p14="http://schemas.microsoft.com/office/powerpoint/2010/main" val="2784179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Consensus or </a:t>
            </a:r>
            <a:r>
              <a:rPr lang="en-GB" dirty="0" err="1" smtClean="0"/>
              <a:t>Newawashi</a:t>
            </a:r>
            <a:r>
              <a:rPr lang="en-GB" dirty="0" smtClean="0"/>
              <a:t> is important in decision making to ensure decisions are made in a correct manner</a:t>
            </a:r>
            <a:endParaRPr lang="en-GB" dirty="0"/>
          </a:p>
        </p:txBody>
      </p:sp>
    </p:spTree>
    <p:extLst>
      <p:ext uri="{BB962C8B-B14F-4D97-AF65-F5344CB8AC3E}">
        <p14:creationId xmlns:p14="http://schemas.microsoft.com/office/powerpoint/2010/main" val="816624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Reflection and continuous improvement are important elements of a learning organisation</a:t>
            </a:r>
            <a:endParaRPr lang="en-GB" dirty="0"/>
          </a:p>
        </p:txBody>
      </p:sp>
    </p:spTree>
    <p:extLst>
      <p:ext uri="{BB962C8B-B14F-4D97-AF65-F5344CB8AC3E}">
        <p14:creationId xmlns:p14="http://schemas.microsoft.com/office/powerpoint/2010/main" val="2883872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Kaizen is a valuable tool for continuous improvement for processes and procedures</a:t>
            </a:r>
            <a:endParaRPr lang="en-GB" dirty="0"/>
          </a:p>
        </p:txBody>
      </p:sp>
    </p:spTree>
    <p:extLst>
      <p:ext uri="{BB962C8B-B14F-4D97-AF65-F5344CB8AC3E}">
        <p14:creationId xmlns:p14="http://schemas.microsoft.com/office/powerpoint/2010/main" val="352967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jdelijke aanduiding voor dia-afbeelding 1"/>
          <p:cNvSpPr>
            <a:spLocks noGrp="1" noRot="1" noChangeAspect="1" noTextEdit="1"/>
          </p:cNvSpPr>
          <p:nvPr>
            <p:ph type="sldImg"/>
          </p:nvPr>
        </p:nvSpPr>
        <p:spPr>
          <a:xfrm>
            <a:off x="582613" y="750888"/>
            <a:ext cx="5629275" cy="3752850"/>
          </a:xfrm>
          <a:ln/>
        </p:spPr>
      </p:sp>
      <p:sp>
        <p:nvSpPr>
          <p:cNvPr id="49155" name="Tijdelijke aanduiding voor notities 2"/>
          <p:cNvSpPr>
            <a:spLocks noGrp="1"/>
          </p:cNvSpPr>
          <p:nvPr>
            <p:ph type="body" idx="1"/>
          </p:nvPr>
        </p:nvSpPr>
        <p:spPr>
          <a:noFill/>
          <a:ln/>
        </p:spPr>
        <p:txBody>
          <a:bodyPr/>
          <a:lstStyle/>
          <a:p>
            <a:r>
              <a:rPr lang="en-IE" dirty="0" smtClean="0">
                <a:latin typeface="Arial" pitchFamily="34" charset="0"/>
                <a:cs typeface="Arial" pitchFamily="34" charset="0"/>
              </a:rPr>
              <a:t>The focus of Lean is to determine what is of Value to our customer. It is important to realize that every process has a customer, and also that every process is a customer. This means that your suppliers need to find out what makes their product valuable to you as a customer. To be able to find out what the customer defines as value, we need to listen carefully to our customer. Any operation that the customer is willing to pay us for can be defined as being ‘value adding’. From this standpoint, we can start to judge every operation in our company from the perspective of our customers as being ‘value adding’ or not.</a:t>
            </a:r>
          </a:p>
          <a:p>
            <a:endParaRPr lang="nl-NL" dirty="0" smtClean="0">
              <a:latin typeface="Arial" pitchFamily="34" charset="0"/>
              <a:cs typeface="Arial" pitchFamily="34" charset="0"/>
            </a:endParaRPr>
          </a:p>
        </p:txBody>
      </p:sp>
    </p:spTree>
    <p:extLst>
      <p:ext uri="{BB962C8B-B14F-4D97-AF65-F5344CB8AC3E}">
        <p14:creationId xmlns:p14="http://schemas.microsoft.com/office/powerpoint/2010/main" val="3093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582613" y="750888"/>
            <a:ext cx="5629275" cy="3752850"/>
          </a:xfrm>
        </p:spPr>
      </p:sp>
      <p:sp>
        <p:nvSpPr>
          <p:cNvPr id="3" name="Tijdelijke aanduiding voor notities 2"/>
          <p:cNvSpPr>
            <a:spLocks noGrp="1"/>
          </p:cNvSpPr>
          <p:nvPr>
            <p:ph type="body" idx="1"/>
          </p:nvPr>
        </p:nvSpPr>
        <p:spPr/>
        <p:txBody>
          <a:bodyPr/>
          <a:lstStyle/>
          <a:p>
            <a:r>
              <a:rPr lang="nl-NL" dirty="0" smtClean="0"/>
              <a:t>A coomon vision, procedures, tools and execution are all principles of a lean system.</a:t>
            </a:r>
            <a:endParaRPr lang="nl-NL" dirty="0"/>
          </a:p>
        </p:txBody>
      </p:sp>
    </p:spTree>
    <p:extLst>
      <p:ext uri="{BB962C8B-B14F-4D97-AF65-F5344CB8AC3E}">
        <p14:creationId xmlns:p14="http://schemas.microsoft.com/office/powerpoint/2010/main" val="2455868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582613" y="750888"/>
            <a:ext cx="5629275" cy="3752850"/>
          </a:xfrm>
        </p:spPr>
      </p:sp>
      <p:sp>
        <p:nvSpPr>
          <p:cNvPr id="3" name="Tijdelijke aanduiding voor notities 2"/>
          <p:cNvSpPr>
            <a:spLocks noGrp="1"/>
          </p:cNvSpPr>
          <p:nvPr>
            <p:ph type="body" idx="1"/>
          </p:nvPr>
        </p:nvSpPr>
        <p:spPr/>
        <p:txBody>
          <a:bodyPr/>
          <a:lstStyle/>
          <a:p>
            <a:r>
              <a:rPr lang="nl-NL" dirty="0" smtClean="0"/>
              <a:t>Lean organsiations follow a set of principles which they are contatly evaluating</a:t>
            </a:r>
            <a:endParaRPr lang="nl-NL" dirty="0"/>
          </a:p>
        </p:txBody>
      </p:sp>
    </p:spTree>
    <p:extLst>
      <p:ext uri="{BB962C8B-B14F-4D97-AF65-F5344CB8AC3E}">
        <p14:creationId xmlns:p14="http://schemas.microsoft.com/office/powerpoint/2010/main" val="2676340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jdelijke aanduiding voor dia-afbeelding 1"/>
          <p:cNvSpPr>
            <a:spLocks noGrp="1" noRot="1" noChangeAspect="1" noTextEdit="1"/>
          </p:cNvSpPr>
          <p:nvPr>
            <p:ph type="sldImg"/>
          </p:nvPr>
        </p:nvSpPr>
        <p:spPr>
          <a:xfrm>
            <a:off x="582613" y="750888"/>
            <a:ext cx="5629275" cy="3752850"/>
          </a:xfrm>
          <a:ln/>
        </p:spPr>
      </p:sp>
      <p:sp>
        <p:nvSpPr>
          <p:cNvPr id="23555"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dirty="0" smtClean="0">
                <a:latin typeface="Arial" pitchFamily="34" charset="0"/>
                <a:cs typeface="Arial" pitchFamily="34" charset="0"/>
              </a:rPr>
              <a:t>Hidden costs are not immediately obvious in a process by eliminating these hidden costs or rocks we become Lean</a:t>
            </a:r>
            <a:endParaRPr lang="nl-NL" dirty="0" smtClean="0">
              <a:latin typeface="Arial" pitchFamily="34" charset="0"/>
              <a:cs typeface="Arial" pitchFamily="34" charset="0"/>
            </a:endParaRPr>
          </a:p>
        </p:txBody>
      </p:sp>
    </p:spTree>
    <p:extLst>
      <p:ext uri="{BB962C8B-B14F-4D97-AF65-F5344CB8AC3E}">
        <p14:creationId xmlns:p14="http://schemas.microsoft.com/office/powerpoint/2010/main" val="2350277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jdelijke aanduiding voor dia-afbeelding 1"/>
          <p:cNvSpPr>
            <a:spLocks noGrp="1" noRot="1" noChangeAspect="1" noTextEdit="1"/>
          </p:cNvSpPr>
          <p:nvPr>
            <p:ph type="sldImg"/>
          </p:nvPr>
        </p:nvSpPr>
        <p:spPr>
          <a:xfrm>
            <a:off x="582613" y="750888"/>
            <a:ext cx="5629275" cy="3752850"/>
          </a:xfrm>
          <a:ln/>
        </p:spPr>
      </p:sp>
      <p:sp>
        <p:nvSpPr>
          <p:cNvPr id="24579"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dirty="0" smtClean="0">
                <a:latin typeface="Arial" pitchFamily="34" charset="0"/>
                <a:cs typeface="Arial" pitchFamily="34" charset="0"/>
              </a:rPr>
              <a:t>By exposing and analysing problems (rocks) we become lean</a:t>
            </a:r>
            <a:endParaRPr lang="nl-NL" dirty="0" smtClean="0">
              <a:latin typeface="Arial" pitchFamily="34" charset="0"/>
              <a:cs typeface="Arial" pitchFamily="34" charset="0"/>
            </a:endParaRPr>
          </a:p>
        </p:txBody>
      </p:sp>
    </p:spTree>
    <p:extLst>
      <p:ext uri="{BB962C8B-B14F-4D97-AF65-F5344CB8AC3E}">
        <p14:creationId xmlns:p14="http://schemas.microsoft.com/office/powerpoint/2010/main" val="761806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jdelijke aanduiding voor dia-afbeelding 1"/>
          <p:cNvSpPr>
            <a:spLocks noGrp="1" noRot="1" noChangeAspect="1" noTextEdit="1"/>
          </p:cNvSpPr>
          <p:nvPr>
            <p:ph type="sldImg"/>
          </p:nvPr>
        </p:nvSpPr>
        <p:spPr>
          <a:xfrm>
            <a:off x="582613" y="750888"/>
            <a:ext cx="5629275" cy="3752850"/>
          </a:xfrm>
          <a:ln/>
        </p:spPr>
      </p:sp>
      <p:sp>
        <p:nvSpPr>
          <p:cNvPr id="16387" name="Tijdelijke aanduiding voor notities 2"/>
          <p:cNvSpPr>
            <a:spLocks noGrp="1"/>
          </p:cNvSpPr>
          <p:nvPr>
            <p:ph type="body" idx="1"/>
          </p:nvPr>
        </p:nvSpPr>
        <p:spPr>
          <a:noFill/>
          <a:ln/>
        </p:spPr>
        <p:txBody>
          <a:bodyPr/>
          <a:lstStyle/>
          <a:p>
            <a:r>
              <a:rPr lang="nl-NL" smtClean="0"/>
              <a:t>There is a roadmap of tools useful for Lean deployment starting with 5S and working up to designing products and services</a:t>
            </a:r>
            <a:endParaRPr lang="nl-NL" smtClean="0"/>
          </a:p>
        </p:txBody>
      </p:sp>
    </p:spTree>
    <p:extLst>
      <p:ext uri="{BB962C8B-B14F-4D97-AF65-F5344CB8AC3E}">
        <p14:creationId xmlns:p14="http://schemas.microsoft.com/office/powerpoint/2010/main" val="2904811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Flow is created by taking a different view of our processes. Instead of focusing on each separate activity; we need to look at the whole process. To streamline our operations, we need to remove intermediate inventories or ‘buffers’ between operations. We also need good reliability and operations with predictable outcomes. Flow means that the different phases of our operations become interdependent on each other. To make this possible, there should be a focus on the operational activities and patient value.</a:t>
            </a:r>
          </a:p>
          <a:p>
            <a:endParaRPr lang="en-IE" dirty="0" smtClean="0"/>
          </a:p>
          <a:p>
            <a:endParaRPr lang="en-IE" dirty="0"/>
          </a:p>
        </p:txBody>
      </p:sp>
    </p:spTree>
    <p:extLst>
      <p:ext uri="{BB962C8B-B14F-4D97-AF65-F5344CB8AC3E}">
        <p14:creationId xmlns:p14="http://schemas.microsoft.com/office/powerpoint/2010/main" val="3013428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582613" y="750888"/>
            <a:ext cx="5629275" cy="3752850"/>
          </a:xfrm>
        </p:spPr>
      </p:sp>
      <p:sp>
        <p:nvSpPr>
          <p:cNvPr id="3" name="Tijdelijke aanduiding voor notiti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Once you have defined what the value increasing operations are within your </a:t>
            </a:r>
            <a:r>
              <a:rPr lang="en-US" dirty="0" smtClean="0"/>
              <a:t>organization </a:t>
            </a:r>
            <a:r>
              <a:rPr lang="en-US" dirty="0" smtClean="0"/>
              <a:t>, there are two ways to increase value in your product or service. The first is to do things right the first time. This means that you prevent making mistakes as much as you can. Also, this means that if a mistake happens, you take care not to pass on the mistake to the customer or patient. To start with, it is important that you don’t receive mistakes from your suppliers. The second way to increase value in your product is to eliminate waste in your operations..</a:t>
            </a:r>
            <a:endParaRPr lang="nl-NL" dirty="0" smtClean="0"/>
          </a:p>
          <a:p>
            <a:endParaRPr lang="nl-NL" dirty="0"/>
          </a:p>
        </p:txBody>
      </p:sp>
    </p:spTree>
    <p:extLst>
      <p:ext uri="{BB962C8B-B14F-4D97-AF65-F5344CB8AC3E}">
        <p14:creationId xmlns:p14="http://schemas.microsoft.com/office/powerpoint/2010/main" val="1853202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jdelijke aanduiding voor dia-afbeelding 1"/>
          <p:cNvSpPr>
            <a:spLocks noGrp="1" noRot="1" noChangeAspect="1" noTextEdit="1"/>
          </p:cNvSpPr>
          <p:nvPr>
            <p:ph type="sldImg"/>
          </p:nvPr>
        </p:nvSpPr>
        <p:spPr>
          <a:xfrm>
            <a:off x="582613" y="750888"/>
            <a:ext cx="5629275" cy="3752850"/>
          </a:xfrm>
          <a:ln/>
        </p:spPr>
      </p:sp>
      <p:sp>
        <p:nvSpPr>
          <p:cNvPr id="22531"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E" dirty="0" smtClean="0">
                <a:latin typeface="Arial" pitchFamily="34" charset="0"/>
                <a:cs typeface="Arial" pitchFamily="34" charset="0"/>
              </a:rPr>
              <a:t>Besides discovering waste or MUDA in everything we do, there are two other types of problems that we have to solve when striving for perfection. MURI is the problem of trying to push the equipment or people beyond their natural limits. This will eventually lead to problems with quality, safety and breakdowns. One way of fighting MURI is to introduce standardized work and to provide training for the staff. MURA or ‘unevenness’ is the second difficulty that can cause serious problems, leading to breakdowns and quality issues. We can remove MURA, by </a:t>
            </a:r>
            <a:r>
              <a:rPr lang="en-IE" dirty="0" smtClean="0">
                <a:latin typeface="Arial" pitchFamily="34" charset="0"/>
                <a:cs typeface="Arial" pitchFamily="34" charset="0"/>
              </a:rPr>
              <a:t>levelling </a:t>
            </a:r>
            <a:r>
              <a:rPr lang="en-IE" dirty="0" smtClean="0">
                <a:latin typeface="Arial" pitchFamily="34" charset="0"/>
                <a:cs typeface="Arial" pitchFamily="34" charset="0"/>
              </a:rPr>
              <a:t>out the workload over the different operations and by removing bottlenecks.</a:t>
            </a:r>
          </a:p>
          <a:p>
            <a:endParaRPr lang="nl-NL" dirty="0" smtClean="0">
              <a:latin typeface="Arial" pitchFamily="34" charset="0"/>
              <a:cs typeface="Arial" pitchFamily="34" charset="0"/>
            </a:endParaRPr>
          </a:p>
        </p:txBody>
      </p:sp>
    </p:spTree>
    <p:extLst>
      <p:ext uri="{BB962C8B-B14F-4D97-AF65-F5344CB8AC3E}">
        <p14:creationId xmlns:p14="http://schemas.microsoft.com/office/powerpoint/2010/main" val="3674763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jdelijke aanduiding voor dia-afbeelding 1"/>
          <p:cNvSpPr>
            <a:spLocks noGrp="1" noRot="1" noChangeAspect="1" noTextEdit="1"/>
          </p:cNvSpPr>
          <p:nvPr>
            <p:ph type="sldImg"/>
          </p:nvPr>
        </p:nvSpPr>
        <p:spPr>
          <a:xfrm>
            <a:off x="582613" y="750888"/>
            <a:ext cx="5629275" cy="3752850"/>
          </a:xfrm>
          <a:ln/>
        </p:spPr>
      </p:sp>
      <p:sp>
        <p:nvSpPr>
          <p:cNvPr id="2048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E" dirty="0" smtClean="0">
                <a:latin typeface="Arial" pitchFamily="34" charset="0"/>
                <a:cs typeface="Arial" pitchFamily="34" charset="0"/>
              </a:rPr>
              <a:t>Here we see eight types of waste in services, in Japanese this is called MUDA. Every one of these types of waste are not in the interest of the customer and in general, the customer or patient is not willing to pay you for executing these operations. In most companies you will still find a lot of these types of waste occurring frequently; probably even more then value adding operations. This means that there are a lot of opportunities to remove this waste and therefore many opportunities to reduce unnecessary costs. The eighth type of waste is a special type, which recognizes that by not using the available knowledge we are essentially trying to reinvent the wheel.</a:t>
            </a:r>
          </a:p>
          <a:p>
            <a:endParaRPr lang="sv-SE" dirty="0" smtClean="0">
              <a:latin typeface="Arial" pitchFamily="34" charset="0"/>
              <a:cs typeface="Arial" pitchFamily="34" charset="0"/>
            </a:endParaRPr>
          </a:p>
        </p:txBody>
      </p:sp>
      <p:sp>
        <p:nvSpPr>
          <p:cNvPr id="20484" name="Tijdelijke aanduiding voor dianummer 3"/>
          <p:cNvSpPr txBox="1">
            <a:spLocks noGrp="1"/>
          </p:cNvSpPr>
          <p:nvPr/>
        </p:nvSpPr>
        <p:spPr bwMode="auto">
          <a:xfrm>
            <a:off x="3848496" y="9506211"/>
            <a:ext cx="2944485" cy="49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9F61F127-D6E6-4B56-9DB6-07B59E08D876}" type="slidenum">
              <a:rPr lang="en-US" sz="1200"/>
              <a:pPr algn="r" eaLnBrk="1" hangingPunct="1"/>
              <a:t>6</a:t>
            </a:fld>
            <a:endParaRPr lang="en-US" sz="1200" dirty="0"/>
          </a:p>
        </p:txBody>
      </p:sp>
    </p:spTree>
    <p:extLst>
      <p:ext uri="{BB962C8B-B14F-4D97-AF65-F5344CB8AC3E}">
        <p14:creationId xmlns:p14="http://schemas.microsoft.com/office/powerpoint/2010/main" val="2944851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To prevent inventory waste, the leading operational principle should be ‘Pull’. This means that we should produce only when there is demand from our customer. This also means that we should not produce more than our customer needs at the given time. To be able to do this, there are a few essential conditions that must exist such as good cooperation, communication and alignment of the supply chain. In addition, rapid changeovers between products and a flexible workforce are important as well. In this picture, we can see the flow of pull of information of first in , first out  </a:t>
            </a:r>
            <a:endParaRPr lang="en-IE" dirty="0"/>
          </a:p>
        </p:txBody>
      </p:sp>
    </p:spTree>
    <p:extLst>
      <p:ext uri="{BB962C8B-B14F-4D97-AF65-F5344CB8AC3E}">
        <p14:creationId xmlns:p14="http://schemas.microsoft.com/office/powerpoint/2010/main" val="3337363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Heijunka</a:t>
            </a:r>
            <a:r>
              <a:rPr lang="en-GB" dirty="0" smtClean="0"/>
              <a:t> is levelling the work schedule achieving balance </a:t>
            </a:r>
            <a:endParaRPr lang="en-GB" dirty="0"/>
          </a:p>
        </p:txBody>
      </p:sp>
    </p:spTree>
    <p:extLst>
      <p:ext uri="{BB962C8B-B14F-4D97-AF65-F5344CB8AC3E}">
        <p14:creationId xmlns:p14="http://schemas.microsoft.com/office/powerpoint/2010/main" val="1017766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Jidoka</a:t>
            </a:r>
            <a:r>
              <a:rPr lang="en-GB" dirty="0" smtClean="0"/>
              <a:t> is employee empowerment to make quality decisions</a:t>
            </a:r>
            <a:endParaRPr lang="en-GB" dirty="0"/>
          </a:p>
        </p:txBody>
      </p:sp>
    </p:spTree>
    <p:extLst>
      <p:ext uri="{BB962C8B-B14F-4D97-AF65-F5344CB8AC3E}">
        <p14:creationId xmlns:p14="http://schemas.microsoft.com/office/powerpoint/2010/main" val="1081389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wgvoost.nl/" TargetMode="External"/><Relationship Id="rId3" Type="http://schemas.openxmlformats.org/officeDocument/2006/relationships/hyperlink" Target="http://www.iscn.com/" TargetMode="External"/><Relationship Id="rId7" Type="http://schemas.openxmlformats.org/officeDocument/2006/relationships/hyperlink" Target="http://www.utwente.nl/" TargetMode="External"/><Relationship Id="rId2" Type="http://schemas.openxmlformats.org/officeDocument/2006/relationships/hyperlink" Target="http://www.symbolbv.nl/" TargetMode="External"/><Relationship Id="rId1" Type="http://schemas.openxmlformats.org/officeDocument/2006/relationships/slideMaster" Target="../slideMasters/slideMaster1.xml"/><Relationship Id="rId6" Type="http://schemas.openxmlformats.org/officeDocument/2006/relationships/hyperlink" Target="http://www.ul.ie/" TargetMode="External"/><Relationship Id="rId5" Type="http://schemas.openxmlformats.org/officeDocument/2006/relationships/hyperlink" Target="http://www.lssa.eu/" TargetMode="External"/><Relationship Id="rId4" Type="http://schemas.openxmlformats.org/officeDocument/2006/relationships/hyperlink" Target="http://www.rocvantwente.nl/" TargetMode="External"/><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6" name="Afbeelding 9"/>
          <p:cNvPicPr>
            <a:picLocks noChangeAspect="1"/>
          </p:cNvPicPr>
          <p:nvPr/>
        </p:nvPicPr>
        <p:blipFill>
          <a:blip r:embed="rId2" cstate="print"/>
          <a:srcRect/>
          <a:stretch>
            <a:fillRect/>
          </a:stretch>
        </p:blipFill>
        <p:spPr bwMode="auto">
          <a:xfrm>
            <a:off x="0" y="2286001"/>
            <a:ext cx="10287000" cy="3419475"/>
          </a:xfrm>
          <a:prstGeom prst="rect">
            <a:avLst/>
          </a:prstGeom>
          <a:noFill/>
          <a:ln w="9525">
            <a:noFill/>
            <a:miter lim="800000"/>
            <a:headEnd/>
            <a:tailEnd/>
          </a:ln>
        </p:spPr>
      </p:pic>
      <p:pic>
        <p:nvPicPr>
          <p:cNvPr id="7" name="Picture 2" descr="EU_flag_LLP_EN-01"/>
          <p:cNvPicPr>
            <a:picLocks noChangeAspect="1" noChangeArrowheads="1"/>
          </p:cNvPicPr>
          <p:nvPr/>
        </p:nvPicPr>
        <p:blipFill>
          <a:blip r:embed="rId3" cstate="print"/>
          <a:srcRect/>
          <a:stretch>
            <a:fillRect/>
          </a:stretch>
        </p:blipFill>
        <p:spPr bwMode="auto">
          <a:xfrm>
            <a:off x="364332" y="5876926"/>
            <a:ext cx="2348508" cy="815975"/>
          </a:xfrm>
          <a:prstGeom prst="rect">
            <a:avLst/>
          </a:prstGeom>
          <a:noFill/>
          <a:ln w="9525">
            <a:noFill/>
            <a:miter lim="800000"/>
            <a:headEnd/>
            <a:tailEnd/>
          </a:ln>
        </p:spPr>
      </p:pic>
      <p:pic>
        <p:nvPicPr>
          <p:cNvPr id="8" name="Afbeelding 12"/>
          <p:cNvPicPr>
            <a:picLocks noChangeAspect="1"/>
          </p:cNvPicPr>
          <p:nvPr/>
        </p:nvPicPr>
        <p:blipFill>
          <a:blip r:embed="rId4" cstate="print"/>
          <a:srcRect/>
          <a:stretch>
            <a:fillRect/>
          </a:stretch>
        </p:blipFill>
        <p:spPr bwMode="auto">
          <a:xfrm>
            <a:off x="6515101" y="609600"/>
            <a:ext cx="3175397" cy="1079500"/>
          </a:xfrm>
          <a:prstGeom prst="rect">
            <a:avLst/>
          </a:prstGeom>
          <a:noFill/>
          <a:ln w="9525">
            <a:noFill/>
            <a:miter lim="800000"/>
            <a:headEnd/>
            <a:tailEnd/>
          </a:ln>
        </p:spPr>
      </p:pic>
      <p:sp>
        <p:nvSpPr>
          <p:cNvPr id="2" name="Titel 1"/>
          <p:cNvSpPr>
            <a:spLocks noGrp="1"/>
          </p:cNvSpPr>
          <p:nvPr>
            <p:ph type="ctrTitle"/>
          </p:nvPr>
        </p:nvSpPr>
        <p:spPr>
          <a:xfrm>
            <a:off x="688005" y="2422800"/>
            <a:ext cx="9073008" cy="579600"/>
          </a:xfrm>
        </p:spPr>
        <p:txBody>
          <a:bodyPr anchor="t"/>
          <a:lstStyle>
            <a:lvl1pPr algn="l">
              <a:defRPr sz="3200" b="1">
                <a:solidFill>
                  <a:schemeClr val="tx1"/>
                </a:solidFill>
              </a:defRPr>
            </a:lvl1pPr>
          </a:lstStyle>
          <a:p>
            <a:r>
              <a:rPr lang="nl-NL" smtClean="0"/>
              <a:t>Klik om de stijl te bewerken</a:t>
            </a:r>
            <a:endParaRPr lang="nl-NL" dirty="0"/>
          </a:p>
        </p:txBody>
      </p:sp>
      <p:sp>
        <p:nvSpPr>
          <p:cNvPr id="3" name="Ondertitel 2"/>
          <p:cNvSpPr>
            <a:spLocks noGrp="1"/>
          </p:cNvSpPr>
          <p:nvPr>
            <p:ph type="subTitle" idx="1"/>
          </p:nvPr>
        </p:nvSpPr>
        <p:spPr>
          <a:xfrm>
            <a:off x="688005" y="3808800"/>
            <a:ext cx="7695000" cy="1548000"/>
          </a:xfrm>
        </p:spPr>
        <p:txBody>
          <a:bodyPr anchor="ctr" anchorCtr="1">
            <a:normAutofit/>
          </a:bodyPr>
          <a:lstStyle>
            <a:lvl1pPr marL="0" indent="0" algn="ctr">
              <a:buNone/>
              <a:defRPr sz="16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10" name="Tijdelijke aanduiding voor tekst 9"/>
          <p:cNvSpPr>
            <a:spLocks noGrp="1"/>
          </p:cNvSpPr>
          <p:nvPr>
            <p:ph type="body" sz="quarter" idx="13"/>
          </p:nvPr>
        </p:nvSpPr>
        <p:spPr>
          <a:xfrm>
            <a:off x="4122899" y="6011999"/>
            <a:ext cx="5917050" cy="687600"/>
          </a:xfrm>
        </p:spPr>
        <p:txBody>
          <a:bodyPr/>
          <a:lstStyle>
            <a:lvl1pPr algn="r">
              <a:defRPr sz="3600" b="1">
                <a:solidFill>
                  <a:srgbClr val="C80F00"/>
                </a:solidFill>
                <a:latin typeface="Arial" pitchFamily="34" charset="0"/>
                <a:cs typeface="Arial" pitchFamily="34" charset="0"/>
              </a:defRPr>
            </a:lvl1pPr>
            <a:lvl2pPr algn="r">
              <a:defRPr sz="3600" b="1">
                <a:solidFill>
                  <a:srgbClr val="C80F00"/>
                </a:solidFill>
                <a:latin typeface="Arial Black" pitchFamily="34" charset="0"/>
              </a:defRPr>
            </a:lvl2pPr>
            <a:lvl3pPr algn="r">
              <a:defRPr sz="3600" b="1">
                <a:solidFill>
                  <a:srgbClr val="C80F00"/>
                </a:solidFill>
                <a:latin typeface="Arial Black" pitchFamily="34" charset="0"/>
              </a:defRPr>
            </a:lvl3pPr>
            <a:lvl4pPr algn="r">
              <a:defRPr sz="3600" b="1">
                <a:solidFill>
                  <a:srgbClr val="C80F00"/>
                </a:solidFill>
                <a:latin typeface="Arial Black" pitchFamily="34" charset="0"/>
              </a:defRPr>
            </a:lvl4pPr>
            <a:lvl5pPr algn="r">
              <a:defRPr sz="3600" b="1">
                <a:solidFill>
                  <a:srgbClr val="C80F00"/>
                </a:solidFill>
                <a:latin typeface="Arial Black" pitchFamily="34" charset="0"/>
              </a:defRPr>
            </a:lvl5pPr>
          </a:lstStyle>
          <a:p>
            <a:pPr lvl="0"/>
            <a:r>
              <a:rPr lang="nl-NL" smtClean="0"/>
              <a:t>Klik om de modelstijlen te bewerken</a:t>
            </a:r>
          </a:p>
        </p:txBody>
      </p:sp>
      <p:sp>
        <p:nvSpPr>
          <p:cNvPr id="12" name="Tijdelijke aanduiding voor inhoud 11"/>
          <p:cNvSpPr>
            <a:spLocks noGrp="1"/>
          </p:cNvSpPr>
          <p:nvPr>
            <p:ph sz="quarter" idx="17"/>
          </p:nvPr>
        </p:nvSpPr>
        <p:spPr>
          <a:xfrm>
            <a:off x="1017718" y="2998800"/>
            <a:ext cx="8743295" cy="431800"/>
          </a:xfrm>
        </p:spPr>
        <p:txBody>
          <a:bodyPr/>
          <a:lstStyle>
            <a:lvl1pPr>
              <a:defRPr sz="1600">
                <a:solidFill>
                  <a:schemeClr val="tx1"/>
                </a:solidFill>
              </a:defRPr>
            </a:lvl1pPr>
          </a:lstStyle>
          <a:p>
            <a:pPr lvl="0"/>
            <a:r>
              <a:rPr lang="nl-NL" smtClean="0"/>
              <a:t>Klik om de modelstijlen te bewerken</a:t>
            </a:r>
          </a:p>
        </p:txBody>
      </p:sp>
      <p:sp>
        <p:nvSpPr>
          <p:cNvPr id="9" name="Tijdelijke aanduiding voor voettekst 4"/>
          <p:cNvSpPr>
            <a:spLocks noGrp="1"/>
          </p:cNvSpPr>
          <p:nvPr>
            <p:ph type="ftr" sz="quarter" idx="18"/>
          </p:nvPr>
        </p:nvSpPr>
        <p:spPr/>
        <p:txBody>
          <a:bodyPr/>
          <a:lstStyle>
            <a:lvl1pPr>
              <a:defRPr/>
            </a:lvl1pPr>
          </a:lstStyle>
          <a:p>
            <a:pPr>
              <a:defRPr/>
            </a:pPr>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12602" y="4406901"/>
            <a:ext cx="8743950" cy="1362075"/>
          </a:xfrm>
        </p:spPr>
        <p:txBody>
          <a:bodyPr anchor="t"/>
          <a:lstStyle>
            <a:lvl1pPr algn="l">
              <a:defRPr sz="3600" b="1" cap="all">
                <a:solidFill>
                  <a:schemeClr val="tx1"/>
                </a:solidFill>
              </a:defRPr>
            </a:lvl1pPr>
          </a:lstStyle>
          <a:p>
            <a:r>
              <a:rPr lang="nl-NL" smtClean="0"/>
              <a:t>Klik om de stijl te bewerken</a:t>
            </a:r>
            <a:endParaRPr lang="nl-NL" dirty="0"/>
          </a:p>
        </p:txBody>
      </p:sp>
      <p:sp>
        <p:nvSpPr>
          <p:cNvPr id="3" name="Tijdelijke aanduiding voor tekst 2"/>
          <p:cNvSpPr>
            <a:spLocks noGrp="1"/>
          </p:cNvSpPr>
          <p:nvPr>
            <p:ph type="body" idx="1"/>
          </p:nvPr>
        </p:nvSpPr>
        <p:spPr>
          <a:xfrm>
            <a:off x="812602" y="2906713"/>
            <a:ext cx="8743950" cy="1500187"/>
          </a:xfrm>
        </p:spPr>
        <p:txBody>
          <a:bodyPr anchor="b"/>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514350" y="1440000"/>
            <a:ext cx="4543425" cy="5040000"/>
          </a:xfrm>
        </p:spPr>
        <p:txBody>
          <a:bodyPr/>
          <a:lstStyle>
            <a:lvl1pPr>
              <a:defRPr sz="24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dirty="0"/>
          </a:p>
        </p:txBody>
      </p:sp>
      <p:sp>
        <p:nvSpPr>
          <p:cNvPr id="4" name="Tijdelijke aanduiding voor inhoud 3"/>
          <p:cNvSpPr>
            <a:spLocks noGrp="1"/>
          </p:cNvSpPr>
          <p:nvPr>
            <p:ph sz="half" idx="2"/>
          </p:nvPr>
        </p:nvSpPr>
        <p:spPr>
          <a:xfrm>
            <a:off x="5229225" y="1440000"/>
            <a:ext cx="4543425" cy="5040000"/>
          </a:xfrm>
        </p:spPr>
        <p:txBody>
          <a:bodyPr/>
          <a:lstStyle>
            <a:lvl1pPr>
              <a:defRPr sz="24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dirty="0"/>
          </a:p>
        </p:txBody>
      </p:sp>
      <p:sp>
        <p:nvSpPr>
          <p:cNvPr id="5"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514350" y="1535113"/>
            <a:ext cx="454521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514350" y="2174875"/>
            <a:ext cx="4545212" cy="3951288"/>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dirty="0"/>
          </a:p>
        </p:txBody>
      </p:sp>
      <p:sp>
        <p:nvSpPr>
          <p:cNvPr id="5" name="Tijdelijke aanduiding voor tekst 4"/>
          <p:cNvSpPr>
            <a:spLocks noGrp="1"/>
          </p:cNvSpPr>
          <p:nvPr>
            <p:ph type="body" sz="quarter" idx="3"/>
          </p:nvPr>
        </p:nvSpPr>
        <p:spPr>
          <a:xfrm>
            <a:off x="5225654" y="1535113"/>
            <a:ext cx="454699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5225654" y="2174875"/>
            <a:ext cx="4546997" cy="3951288"/>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dirty="0"/>
          </a:p>
        </p:txBody>
      </p:sp>
      <p:sp>
        <p:nvSpPr>
          <p:cNvPr id="7"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voettekst 4"/>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fsluitdia">
    <p:spTree>
      <p:nvGrpSpPr>
        <p:cNvPr id="1" name=""/>
        <p:cNvGrpSpPr/>
        <p:nvPr/>
      </p:nvGrpSpPr>
      <p:grpSpPr>
        <a:xfrm>
          <a:off x="0" y="0"/>
          <a:ext cx="0" cy="0"/>
          <a:chOff x="0" y="0"/>
          <a:chExt cx="0" cy="0"/>
        </a:xfrm>
      </p:grpSpPr>
      <p:sp>
        <p:nvSpPr>
          <p:cNvPr id="2" name="Tekstvak 9"/>
          <p:cNvSpPr txBox="1">
            <a:spLocks noChangeAspect="1"/>
          </p:cNvSpPr>
          <p:nvPr/>
        </p:nvSpPr>
        <p:spPr bwMode="auto">
          <a:xfrm>
            <a:off x="689372" y="238126"/>
            <a:ext cx="728841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r>
              <a:rPr lang="sl-SI" altLang="nl-NL" sz="2800" b="1" smtClean="0">
                <a:solidFill>
                  <a:srgbClr val="000000"/>
                </a:solidFill>
                <a:latin typeface="Arial" charset="0"/>
              </a:rPr>
              <a:t>Reference to Authors</a:t>
            </a:r>
            <a:endParaRPr lang="en-GB" altLang="nl-NL" smtClean="0"/>
          </a:p>
        </p:txBody>
      </p:sp>
      <p:sp>
        <p:nvSpPr>
          <p:cNvPr id="3" name="Rechthoek 11"/>
          <p:cNvSpPr>
            <a:spLocks noChangeArrowheads="1"/>
          </p:cNvSpPr>
          <p:nvPr/>
        </p:nvSpPr>
        <p:spPr bwMode="auto">
          <a:xfrm>
            <a:off x="810816" y="1439863"/>
            <a:ext cx="8910043"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itchFamily="34" charset="0"/>
                <a:cs typeface="Arial" charset="0"/>
              </a:defRPr>
            </a:lvl1pPr>
            <a:lvl2pPr marL="447675" indent="-266700" eaLnBrk="0" hangingPunct="0">
              <a:defRPr>
                <a:solidFill>
                  <a:schemeClr val="tx1"/>
                </a:solidFill>
                <a:latin typeface="Calibri" pitchFamily="34" charset="0"/>
                <a:cs typeface="Arial" charset="0"/>
              </a:defRPr>
            </a:lvl2pPr>
            <a:lvl3pPr marL="985838" indent="-2667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lvl="1" eaLnBrk="1" hangingPunct="1">
              <a:spcBef>
                <a:spcPct val="20000"/>
              </a:spcBef>
              <a:buClr>
                <a:srgbClr val="C80F00"/>
              </a:buClr>
              <a:buSzPct val="120000"/>
              <a:buFont typeface="Arial" charset="0"/>
              <a:buChar char="•"/>
              <a:defRPr/>
            </a:pPr>
            <a:r>
              <a:rPr lang="en-US" altLang="nl-NL" sz="1600" b="1" smtClean="0">
                <a:solidFill>
                  <a:srgbClr val="000000"/>
                </a:solidFill>
                <a:latin typeface="Arial" charset="0"/>
              </a:rPr>
              <a:t>This Training Material has been certified according to the rules of the ‘ECQA – European Certification and Qualification Association’</a:t>
            </a:r>
          </a:p>
          <a:p>
            <a:pPr lvl="1" eaLnBrk="1" hangingPunct="1">
              <a:spcBef>
                <a:spcPct val="20000"/>
              </a:spcBef>
              <a:buClr>
                <a:srgbClr val="C80F00"/>
              </a:buClr>
              <a:buSzPct val="120000"/>
              <a:buFont typeface="Arial" charset="0"/>
              <a:buChar char="•"/>
              <a:defRPr/>
            </a:pPr>
            <a:endParaRPr lang="en-US" altLang="nl-NL" sz="1600" b="1" smtClean="0">
              <a:solidFill>
                <a:srgbClr val="000000"/>
              </a:solidFill>
              <a:latin typeface="Arial" charset="0"/>
            </a:endParaRPr>
          </a:p>
          <a:p>
            <a:pPr lvl="1" eaLnBrk="1" hangingPunct="1">
              <a:spcBef>
                <a:spcPct val="20000"/>
              </a:spcBef>
              <a:buClr>
                <a:srgbClr val="C80F00"/>
              </a:buClr>
              <a:buSzPct val="120000"/>
              <a:buFont typeface="Arial" charset="0"/>
              <a:buChar char="•"/>
              <a:defRPr/>
            </a:pPr>
            <a:r>
              <a:rPr lang="en-US" altLang="nl-NL" sz="1600" b="1" smtClean="0">
                <a:solidFill>
                  <a:srgbClr val="000000"/>
                </a:solidFill>
                <a:latin typeface="Arial" charset="0"/>
              </a:rPr>
              <a:t>The Training Material was developed within the international consortium ‘LSSH – Lean Six Sigma for Healthcare’</a:t>
            </a:r>
          </a:p>
          <a:p>
            <a:pPr lvl="1" eaLnBrk="1" hangingPunct="1">
              <a:spcBef>
                <a:spcPct val="20000"/>
              </a:spcBef>
              <a:buClr>
                <a:srgbClr val="C80F00"/>
              </a:buClr>
              <a:buSzPct val="120000"/>
              <a:buFont typeface="Arial" charset="0"/>
              <a:buChar char="•"/>
              <a:defRPr/>
            </a:pPr>
            <a:endParaRPr lang="en-US" altLang="nl-NL" sz="1600" b="1" smtClean="0">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smtClean="0">
                <a:solidFill>
                  <a:srgbClr val="000000"/>
                </a:solidFill>
                <a:latin typeface="Arial" charset="0"/>
              </a:rPr>
              <a:t>Symbol BV		Netherlands		</a:t>
            </a:r>
            <a:r>
              <a:rPr lang="en-US" altLang="nl-NL" sz="1200" smtClean="0">
                <a:solidFill>
                  <a:srgbClr val="000000"/>
                </a:solidFill>
                <a:latin typeface="Arial" charset="0"/>
                <a:hlinkClick r:id="rId2"/>
              </a:rPr>
              <a:t>www.symbolbv.nl</a:t>
            </a:r>
            <a:endParaRPr lang="en-US" altLang="nl-NL" sz="1200" smtClean="0">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smtClean="0">
                <a:solidFill>
                  <a:srgbClr val="000000"/>
                </a:solidFill>
                <a:latin typeface="Arial" charset="0"/>
              </a:rPr>
              <a:t>ISCN Ltd./Ges.m.b.H, 	Ireland/Austria	</a:t>
            </a:r>
            <a:r>
              <a:rPr lang="en-US" altLang="nl-NL" sz="1200" smtClean="0">
                <a:solidFill>
                  <a:srgbClr val="000000"/>
                </a:solidFill>
                <a:latin typeface="Arial" charset="0"/>
                <a:hlinkClick r:id="rId3"/>
              </a:rPr>
              <a:t>www.iscn.com</a:t>
            </a:r>
            <a:endParaRPr lang="en-US" altLang="nl-NL" sz="1200" smtClean="0">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smtClean="0">
                <a:solidFill>
                  <a:srgbClr val="000000"/>
                </a:solidFill>
                <a:latin typeface="Arial" charset="0"/>
              </a:rPr>
              <a:t>ROC of Twente	Netherlands		</a:t>
            </a:r>
            <a:r>
              <a:rPr lang="en-US" altLang="nl-NL" sz="1200" smtClean="0">
                <a:solidFill>
                  <a:srgbClr val="000000"/>
                </a:solidFill>
                <a:latin typeface="Arial" charset="0"/>
                <a:hlinkClick r:id="rId4"/>
              </a:rPr>
              <a:t>www.rocvantwente.nl</a:t>
            </a:r>
            <a:r>
              <a:rPr lang="en-US" altLang="nl-NL" sz="1200" smtClean="0">
                <a:solidFill>
                  <a:srgbClr val="000000"/>
                </a:solidFill>
                <a:latin typeface="Arial" charset="0"/>
              </a:rPr>
              <a:t> </a:t>
            </a:r>
          </a:p>
          <a:p>
            <a:pPr lvl="2" eaLnBrk="1" hangingPunct="1">
              <a:spcBef>
                <a:spcPct val="20000"/>
              </a:spcBef>
              <a:buClr>
                <a:srgbClr val="C80F00"/>
              </a:buClr>
              <a:buSzPct val="120000"/>
              <a:buFont typeface="Arial" charset="0"/>
              <a:buChar char="•"/>
              <a:defRPr/>
            </a:pPr>
            <a:r>
              <a:rPr lang="en-US" altLang="nl-NL" sz="1200" smtClean="0">
                <a:solidFill>
                  <a:srgbClr val="000000"/>
                </a:solidFill>
                <a:latin typeface="Arial" charset="0"/>
              </a:rPr>
              <a:t>LSSA BV		Netherlands		</a:t>
            </a:r>
            <a:r>
              <a:rPr lang="en-US" altLang="nl-NL" sz="1200" smtClean="0">
                <a:solidFill>
                  <a:srgbClr val="000000"/>
                </a:solidFill>
                <a:latin typeface="Arial" charset="0"/>
                <a:hlinkClick r:id="rId5"/>
              </a:rPr>
              <a:t>www.lssa.eu</a:t>
            </a:r>
            <a:endParaRPr lang="en-US" altLang="nl-NL" sz="1200" smtClean="0">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smtClean="0">
                <a:solidFill>
                  <a:srgbClr val="000000"/>
                </a:solidFill>
                <a:latin typeface="Arial" charset="0"/>
              </a:rPr>
              <a:t>University of Limerick	Ireland		</a:t>
            </a:r>
            <a:r>
              <a:rPr lang="en-US" altLang="nl-NL" sz="1200" smtClean="0">
                <a:solidFill>
                  <a:srgbClr val="000000"/>
                </a:solidFill>
                <a:latin typeface="Arial" charset="0"/>
                <a:hlinkClick r:id="rId6"/>
              </a:rPr>
              <a:t>www.ul.ie</a:t>
            </a:r>
            <a:endParaRPr lang="en-US" altLang="nl-NL" sz="1200" smtClean="0">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smtClean="0">
                <a:solidFill>
                  <a:srgbClr val="000000"/>
                </a:solidFill>
                <a:latin typeface="Arial" charset="0"/>
              </a:rPr>
              <a:t>University of Twente	Netherlands		</a:t>
            </a:r>
            <a:r>
              <a:rPr lang="en-US" altLang="nl-NL" sz="1200" smtClean="0">
                <a:solidFill>
                  <a:srgbClr val="000000"/>
                </a:solidFill>
                <a:latin typeface="Arial" charset="0"/>
                <a:hlinkClick r:id="rId7"/>
              </a:rPr>
              <a:t>www.utwente.nl</a:t>
            </a:r>
            <a:endParaRPr lang="en-US" altLang="nl-NL" sz="1200" smtClean="0">
              <a:solidFill>
                <a:srgbClr val="000000"/>
              </a:solidFill>
              <a:latin typeface="Arial" charset="0"/>
            </a:endParaRPr>
          </a:p>
          <a:p>
            <a:pPr lvl="2" eaLnBrk="1" hangingPunct="1">
              <a:spcBef>
                <a:spcPct val="20000"/>
              </a:spcBef>
              <a:buClr>
                <a:srgbClr val="C80F00"/>
              </a:buClr>
              <a:buSzPct val="120000"/>
              <a:buFont typeface="Arial" charset="0"/>
              <a:buChar char="•"/>
              <a:defRPr/>
            </a:pPr>
            <a:r>
              <a:rPr lang="en-US" altLang="nl-NL" sz="1200" smtClean="0">
                <a:solidFill>
                  <a:srgbClr val="000000"/>
                </a:solidFill>
                <a:latin typeface="Arial" charset="0"/>
              </a:rPr>
              <a:t>WGV Oost		Netherlands		</a:t>
            </a:r>
            <a:r>
              <a:rPr lang="en-US" altLang="nl-NL" sz="1200" smtClean="0">
                <a:solidFill>
                  <a:srgbClr val="000000"/>
                </a:solidFill>
                <a:latin typeface="Arial" charset="0"/>
                <a:hlinkClick r:id="rId8"/>
              </a:rPr>
              <a:t>www.wgvoost.nl</a:t>
            </a:r>
            <a:endParaRPr lang="en-US" altLang="nl-NL" sz="1200" smtClean="0">
              <a:solidFill>
                <a:srgbClr val="000000"/>
              </a:solidFill>
              <a:latin typeface="Arial" charset="0"/>
            </a:endParaRPr>
          </a:p>
          <a:p>
            <a:pPr lvl="1" eaLnBrk="1" hangingPunct="1">
              <a:spcBef>
                <a:spcPct val="20000"/>
              </a:spcBef>
              <a:buClr>
                <a:srgbClr val="C80F00"/>
              </a:buClr>
              <a:buSzPct val="120000"/>
              <a:buFont typeface="Arial" charset="0"/>
              <a:buChar char="•"/>
              <a:defRPr/>
            </a:pPr>
            <a:endParaRPr lang="en-US" altLang="nl-NL" sz="1600" b="1" smtClean="0">
              <a:solidFill>
                <a:srgbClr val="000000"/>
              </a:solidFill>
              <a:latin typeface="Arial" charset="0"/>
            </a:endParaRPr>
          </a:p>
        </p:txBody>
      </p:sp>
      <p:pic>
        <p:nvPicPr>
          <p:cNvPr id="4" name="Picture 2" descr="EU_flag_LLP_EN-01"/>
          <p:cNvPicPr>
            <a:picLocks noChangeAspect="1" noChangeArrowheads="1"/>
          </p:cNvPicPr>
          <p:nvPr/>
        </p:nvPicPr>
        <p:blipFill>
          <a:blip r:embed="rId9" cstate="print"/>
          <a:srcRect/>
          <a:stretch>
            <a:fillRect/>
          </a:stretch>
        </p:blipFill>
        <p:spPr bwMode="auto">
          <a:xfrm>
            <a:off x="1092995" y="5249864"/>
            <a:ext cx="2348508" cy="815975"/>
          </a:xfrm>
          <a:prstGeom prst="rect">
            <a:avLst/>
          </a:prstGeom>
          <a:noFill/>
          <a:ln w="9525">
            <a:noFill/>
            <a:miter lim="800000"/>
            <a:headEnd/>
            <a:tailEnd/>
          </a:ln>
        </p:spPr>
      </p:pic>
      <p:sp>
        <p:nvSpPr>
          <p:cNvPr id="5" name="Tekstvak 13"/>
          <p:cNvSpPr txBox="1">
            <a:spLocks noChangeArrowheads="1"/>
          </p:cNvSpPr>
          <p:nvPr/>
        </p:nvSpPr>
        <p:spPr bwMode="auto">
          <a:xfrm>
            <a:off x="3361135" y="5249864"/>
            <a:ext cx="6318647"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r>
              <a:rPr lang="en-US" altLang="nl-NL" sz="1200" i="1" smtClean="0"/>
              <a:t>This project has been funded with support from the European Commission under agreement EAC-2012-0635. This publication/communication reflects the views only of the author, and the Commission cannot be held responsible for any use which may be made of the information contained therein.</a:t>
            </a:r>
          </a:p>
          <a:p>
            <a:pPr eaLnBrk="1" hangingPunct="1">
              <a:defRPr/>
            </a:pPr>
            <a:endParaRPr lang="en-US" altLang="nl-NL" sz="1200" i="1" smtClean="0"/>
          </a:p>
          <a:p>
            <a:pPr eaLnBrk="1" hangingPunct="1">
              <a:defRPr/>
            </a:pPr>
            <a:r>
              <a:rPr lang="en-US" altLang="nl-NL" sz="1200" smtClean="0"/>
              <a:t>This publication reflects the views only of the author</a:t>
            </a:r>
            <a:r>
              <a:rPr lang="sl-SI" altLang="nl-NL" sz="1200" smtClean="0"/>
              <a:t>s</a:t>
            </a:r>
            <a:r>
              <a:rPr lang="en-US" altLang="nl-NL" sz="1200" smtClean="0"/>
              <a:t>, and the Commission cannot be held responsible for any use which may be made of the information contained therein.</a:t>
            </a:r>
          </a:p>
        </p:txBody>
      </p:sp>
      <p:sp>
        <p:nvSpPr>
          <p:cNvPr id="6" name="Tijdelijke aanduiding voor voettekst 2"/>
          <p:cNvSpPr>
            <a:spLocks noGrp="1"/>
          </p:cNvSpPr>
          <p:nvPr>
            <p:ph type="ftr" sz="quarter" idx="10"/>
          </p:nvPr>
        </p:nvSpPr>
        <p:spPr/>
        <p:txBody>
          <a:bodyPr/>
          <a:lstStyle>
            <a:lvl1pPr>
              <a:defRPr/>
            </a:lvl1pPr>
          </a:lstStyle>
          <a:p>
            <a:pPr>
              <a:defRPr/>
            </a:pPr>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hthoek 1"/>
          <p:cNvSpPr/>
          <p:nvPr/>
        </p:nvSpPr>
        <p:spPr>
          <a:xfrm>
            <a:off x="10716" y="6696076"/>
            <a:ext cx="10287000" cy="180975"/>
          </a:xfrm>
          <a:prstGeom prst="rect">
            <a:avLst/>
          </a:prstGeom>
          <a:solidFill>
            <a:srgbClr val="C8B8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1027" name="Tijdelijke aanduiding voor titel 1"/>
          <p:cNvSpPr>
            <a:spLocks noGrp="1"/>
          </p:cNvSpPr>
          <p:nvPr>
            <p:ph type="title"/>
          </p:nvPr>
        </p:nvSpPr>
        <p:spPr bwMode="auto">
          <a:xfrm>
            <a:off x="687587" y="238126"/>
            <a:ext cx="7290197" cy="600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altLang="nl-NL" smtClean="0"/>
              <a:t>Klik om de stijl te bewerken</a:t>
            </a:r>
          </a:p>
        </p:txBody>
      </p:sp>
      <p:sp>
        <p:nvSpPr>
          <p:cNvPr id="1028" name="Tijdelijke aanduiding voor tekst 2"/>
          <p:cNvSpPr>
            <a:spLocks noGrp="1"/>
          </p:cNvSpPr>
          <p:nvPr>
            <p:ph type="body" idx="1"/>
          </p:nvPr>
        </p:nvSpPr>
        <p:spPr bwMode="auto">
          <a:xfrm>
            <a:off x="810816" y="1439863"/>
            <a:ext cx="8910043"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altLang="nl-NL" smtClean="0"/>
              <a:t>Klik om de modelstijlen te bewerken</a:t>
            </a:r>
          </a:p>
          <a:p>
            <a:pPr lvl="1"/>
            <a:r>
              <a:rPr lang="nl-NL" altLang="nl-NL" smtClean="0"/>
              <a:t>Tweede niveau</a:t>
            </a:r>
          </a:p>
          <a:p>
            <a:pPr lvl="2"/>
            <a:r>
              <a:rPr lang="nl-NL" altLang="nl-NL" smtClean="0"/>
              <a:t>Derde niveau</a:t>
            </a:r>
          </a:p>
          <a:p>
            <a:pPr lvl="3"/>
            <a:r>
              <a:rPr lang="nl-NL" altLang="nl-NL" smtClean="0"/>
              <a:t>Vierde niveau</a:t>
            </a:r>
          </a:p>
          <a:p>
            <a:pPr lvl="4"/>
            <a:r>
              <a:rPr lang="nl-NL" altLang="nl-NL" smtClean="0"/>
              <a:t>Vijfde niveau</a:t>
            </a:r>
          </a:p>
        </p:txBody>
      </p:sp>
      <p:sp>
        <p:nvSpPr>
          <p:cNvPr id="5" name="Tijdelijke aanduiding voor voettekst 4"/>
          <p:cNvSpPr>
            <a:spLocks noGrp="1"/>
          </p:cNvSpPr>
          <p:nvPr>
            <p:ph type="ftr" sz="quarter" idx="3"/>
          </p:nvPr>
        </p:nvSpPr>
        <p:spPr>
          <a:xfrm>
            <a:off x="1468040" y="6702426"/>
            <a:ext cx="1459112" cy="161925"/>
          </a:xfrm>
          <a:prstGeom prst="rect">
            <a:avLst/>
          </a:prstGeom>
        </p:spPr>
        <p:txBody>
          <a:bodyPr vert="horz" lIns="91440" tIns="45720" rIns="91440" bIns="45720" rtlCol="0" anchor="ctr"/>
          <a:lstStyle>
            <a:lvl1pPr algn="l" fontAlgn="auto">
              <a:spcBef>
                <a:spcPts val="0"/>
              </a:spcBef>
              <a:spcAft>
                <a:spcPts val="0"/>
              </a:spcAft>
              <a:defRPr sz="1000">
                <a:solidFill>
                  <a:schemeClr val="tx1"/>
                </a:solidFill>
                <a:latin typeface="+mn-lt"/>
                <a:cs typeface="+mn-cs"/>
              </a:defRPr>
            </a:lvl1pPr>
          </a:lstStyle>
          <a:p>
            <a:pPr>
              <a:defRPr/>
            </a:pPr>
            <a:endParaRPr lang="nl-NL"/>
          </a:p>
        </p:txBody>
      </p:sp>
      <p:sp>
        <p:nvSpPr>
          <p:cNvPr id="1032" name="Rectangle 9"/>
          <p:cNvSpPr>
            <a:spLocks noChangeArrowheads="1"/>
          </p:cNvSpPr>
          <p:nvPr/>
        </p:nvSpPr>
        <p:spPr bwMode="auto">
          <a:xfrm>
            <a:off x="9636919" y="6702425"/>
            <a:ext cx="66079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defRPr/>
            </a:pPr>
            <a:fld id="{F2E82193-A19C-437E-A051-80D0C80141C0}" type="slidenum">
              <a:rPr lang="nl-NL" altLang="nl-NL" sz="1000" smtClean="0"/>
              <a:pPr algn="ctr" eaLnBrk="1" hangingPunct="1">
                <a:defRPr/>
              </a:pPr>
              <a:t>‹#›</a:t>
            </a:fld>
            <a:endParaRPr lang="nl-NL" altLang="nl-NL" sz="1000" smtClean="0"/>
          </a:p>
        </p:txBody>
      </p:sp>
      <p:sp>
        <p:nvSpPr>
          <p:cNvPr id="1036" name="Text Box 20"/>
          <p:cNvSpPr txBox="1">
            <a:spLocks noChangeArrowheads="1"/>
          </p:cNvSpPr>
          <p:nvPr/>
        </p:nvSpPr>
        <p:spPr bwMode="auto">
          <a:xfrm>
            <a:off x="10716" y="6677026"/>
            <a:ext cx="14573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0" bIns="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buClr>
                <a:srgbClr val="0000FF"/>
              </a:buClr>
              <a:buSzPct val="125000"/>
              <a:defRPr/>
            </a:pPr>
            <a:r>
              <a:rPr lang="en-US" sz="1000" dirty="0" smtClean="0"/>
              <a:t>© LSSH 2014</a:t>
            </a:r>
          </a:p>
        </p:txBody>
      </p:sp>
      <p:cxnSp>
        <p:nvCxnSpPr>
          <p:cNvPr id="11" name="Rechte verbindingslijn 10"/>
          <p:cNvCxnSpPr/>
          <p:nvPr/>
        </p:nvCxnSpPr>
        <p:spPr>
          <a:xfrm>
            <a:off x="0" y="1052514"/>
            <a:ext cx="10287000" cy="1587"/>
          </a:xfrm>
          <a:prstGeom prst="line">
            <a:avLst/>
          </a:prstGeom>
          <a:ln>
            <a:solidFill>
              <a:srgbClr val="C41721"/>
            </a:solidFill>
          </a:ln>
        </p:spPr>
        <p:style>
          <a:lnRef idx="1">
            <a:schemeClr val="accent1"/>
          </a:lnRef>
          <a:fillRef idx="0">
            <a:schemeClr val="accent1"/>
          </a:fillRef>
          <a:effectRef idx="0">
            <a:schemeClr val="accent1"/>
          </a:effectRef>
          <a:fontRef idx="minor">
            <a:schemeClr val="tx1"/>
          </a:fontRef>
        </p:style>
      </p:cxnSp>
      <p:pic>
        <p:nvPicPr>
          <p:cNvPr id="1033" name="Afbeelding 6"/>
          <p:cNvPicPr>
            <a:picLocks noChangeAspect="1"/>
          </p:cNvPicPr>
          <p:nvPr/>
        </p:nvPicPr>
        <p:blipFill>
          <a:blip r:embed="rId10" cstate="print"/>
          <a:srcRect/>
          <a:stretch>
            <a:fillRect/>
          </a:stretch>
        </p:blipFill>
        <p:spPr bwMode="auto">
          <a:xfrm>
            <a:off x="8017074" y="220663"/>
            <a:ext cx="1905595" cy="6477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7" r:id="rId1"/>
    <p:sldLayoutId id="2147483701" r:id="rId2"/>
    <p:sldLayoutId id="2147483702" r:id="rId3"/>
    <p:sldLayoutId id="2147483703" r:id="rId4"/>
    <p:sldLayoutId id="2147483704" r:id="rId5"/>
    <p:sldLayoutId id="2147483705" r:id="rId6"/>
    <p:sldLayoutId id="2147483706" r:id="rId7"/>
    <p:sldLayoutId id="2147483708" r:id="rId8"/>
  </p:sldLayoutIdLst>
  <p:timing>
    <p:tnLst>
      <p:par>
        <p:cTn id="1" dur="indefinite" restart="never" nodeType="tmRoot"/>
      </p:par>
    </p:tnLst>
  </p:timing>
  <p:hf sldNum="0" hdr="0" dt="0"/>
  <p:txStyles>
    <p:titleStyle>
      <a:lvl1pPr algn="ctr" rtl="0" eaLnBrk="0" fontAlgn="base" hangingPunct="0">
        <a:spcBef>
          <a:spcPct val="0"/>
        </a:spcBef>
        <a:spcAft>
          <a:spcPct val="0"/>
        </a:spcAft>
        <a:defRPr lang="nl-NL" sz="2800" b="1"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b="1">
          <a:solidFill>
            <a:schemeClr val="tx1"/>
          </a:solidFill>
          <a:latin typeface="Arial" charset="0"/>
          <a:cs typeface="Arial" charset="0"/>
        </a:defRPr>
      </a:lvl2pPr>
      <a:lvl3pPr algn="ctr" rtl="0" eaLnBrk="0" fontAlgn="base" hangingPunct="0">
        <a:spcBef>
          <a:spcPct val="0"/>
        </a:spcBef>
        <a:spcAft>
          <a:spcPct val="0"/>
        </a:spcAft>
        <a:defRPr sz="2800" b="1">
          <a:solidFill>
            <a:schemeClr val="tx1"/>
          </a:solidFill>
          <a:latin typeface="Arial" charset="0"/>
          <a:cs typeface="Arial" charset="0"/>
        </a:defRPr>
      </a:lvl3pPr>
      <a:lvl4pPr algn="ctr" rtl="0" eaLnBrk="0" fontAlgn="base" hangingPunct="0">
        <a:spcBef>
          <a:spcPct val="0"/>
        </a:spcBef>
        <a:spcAft>
          <a:spcPct val="0"/>
        </a:spcAft>
        <a:defRPr sz="2800" b="1">
          <a:solidFill>
            <a:schemeClr val="tx1"/>
          </a:solidFill>
          <a:latin typeface="Arial" charset="0"/>
          <a:cs typeface="Arial" charset="0"/>
        </a:defRPr>
      </a:lvl4pPr>
      <a:lvl5pPr algn="ctr" rtl="0" eaLnBrk="0" fontAlgn="base" hangingPunct="0">
        <a:spcBef>
          <a:spcPct val="0"/>
        </a:spcBef>
        <a:spcAft>
          <a:spcPct val="0"/>
        </a:spcAft>
        <a:defRPr sz="2800" b="1">
          <a:solidFill>
            <a:schemeClr val="tx1"/>
          </a:solidFill>
          <a:latin typeface="Arial" charset="0"/>
          <a:cs typeface="Arial" charset="0"/>
        </a:defRPr>
      </a:lvl5pPr>
      <a:lvl6pPr marL="457200" algn="ctr" rtl="0" eaLnBrk="1" fontAlgn="base" hangingPunct="1">
        <a:spcBef>
          <a:spcPct val="0"/>
        </a:spcBef>
        <a:spcAft>
          <a:spcPct val="0"/>
        </a:spcAft>
        <a:defRPr sz="2800" b="1">
          <a:solidFill>
            <a:srgbClr val="FEF6D6"/>
          </a:solidFill>
          <a:latin typeface="Arial" charset="0"/>
          <a:cs typeface="Arial" charset="0"/>
        </a:defRPr>
      </a:lvl6pPr>
      <a:lvl7pPr marL="914400" algn="ctr" rtl="0" eaLnBrk="1" fontAlgn="base" hangingPunct="1">
        <a:spcBef>
          <a:spcPct val="0"/>
        </a:spcBef>
        <a:spcAft>
          <a:spcPct val="0"/>
        </a:spcAft>
        <a:defRPr sz="2800" b="1">
          <a:solidFill>
            <a:srgbClr val="FEF6D6"/>
          </a:solidFill>
          <a:latin typeface="Arial" charset="0"/>
          <a:cs typeface="Arial" charset="0"/>
        </a:defRPr>
      </a:lvl7pPr>
      <a:lvl8pPr marL="1371600" algn="ctr" rtl="0" eaLnBrk="1" fontAlgn="base" hangingPunct="1">
        <a:spcBef>
          <a:spcPct val="0"/>
        </a:spcBef>
        <a:spcAft>
          <a:spcPct val="0"/>
        </a:spcAft>
        <a:defRPr sz="2800" b="1">
          <a:solidFill>
            <a:srgbClr val="FEF6D6"/>
          </a:solidFill>
          <a:latin typeface="Arial" charset="0"/>
          <a:cs typeface="Arial" charset="0"/>
        </a:defRPr>
      </a:lvl8pPr>
      <a:lvl9pPr marL="1828800" algn="ctr" rtl="0" eaLnBrk="1" fontAlgn="base" hangingPunct="1">
        <a:spcBef>
          <a:spcPct val="0"/>
        </a:spcBef>
        <a:spcAft>
          <a:spcPct val="0"/>
        </a:spcAft>
        <a:defRPr sz="2800" b="1">
          <a:solidFill>
            <a:srgbClr val="FEF6D6"/>
          </a:solidFill>
          <a:latin typeface="Arial" charset="0"/>
          <a:cs typeface="Arial" charset="0"/>
        </a:defRPr>
      </a:lvl9pPr>
    </p:titleStyle>
    <p:bodyStyle>
      <a:lvl1pPr algn="l" rtl="0" eaLnBrk="0" fontAlgn="base" hangingPunct="0">
        <a:spcBef>
          <a:spcPct val="20000"/>
        </a:spcBef>
        <a:spcAft>
          <a:spcPct val="0"/>
        </a:spcAft>
        <a:buClr>
          <a:srgbClr val="C41721"/>
        </a:buClr>
        <a:buSzPct val="100000"/>
        <a:buFont typeface="Arial" charset="0"/>
        <a:defRPr sz="2400" b="1" kern="1200">
          <a:solidFill>
            <a:schemeClr val="tx1"/>
          </a:solidFill>
          <a:latin typeface="Arial" pitchFamily="34" charset="0"/>
          <a:ea typeface="+mn-ea"/>
          <a:cs typeface="Arial" pitchFamily="34" charset="0"/>
        </a:defRPr>
      </a:lvl1pPr>
      <a:lvl2pPr marL="447675" indent="-266700" algn="l" rtl="0" eaLnBrk="0" fontAlgn="base" hangingPunct="0">
        <a:spcBef>
          <a:spcPct val="20000"/>
        </a:spcBef>
        <a:spcAft>
          <a:spcPct val="0"/>
        </a:spcAft>
        <a:buClr>
          <a:srgbClr val="C41721"/>
        </a:buClr>
        <a:buSzPct val="100000"/>
        <a:buFont typeface="Arial" charset="0"/>
        <a:buChar char="•"/>
        <a:defRPr sz="1600" b="1" kern="1200">
          <a:solidFill>
            <a:schemeClr val="tx1"/>
          </a:solidFill>
          <a:latin typeface="Arial" pitchFamily="34" charset="0"/>
          <a:ea typeface="+mn-ea"/>
          <a:cs typeface="Arial" pitchFamily="34" charset="0"/>
        </a:defRPr>
      </a:lvl2pPr>
      <a:lvl3pPr marL="985838" indent="-266700" algn="l" rtl="0" eaLnBrk="0" fontAlgn="base" hangingPunct="0">
        <a:spcBef>
          <a:spcPct val="20000"/>
        </a:spcBef>
        <a:spcAft>
          <a:spcPct val="0"/>
        </a:spcAft>
        <a:buClr>
          <a:srgbClr val="C41721"/>
        </a:buClr>
        <a:buSzPct val="100000"/>
        <a:buFont typeface="Arial" charset="0"/>
        <a:buChar char="•"/>
        <a:defRPr sz="1600" kern="1200">
          <a:solidFill>
            <a:schemeClr val="tx1"/>
          </a:solidFill>
          <a:latin typeface="Arial" pitchFamily="34" charset="0"/>
          <a:ea typeface="+mn-ea"/>
          <a:cs typeface="Arial" pitchFamily="34" charset="0"/>
        </a:defRPr>
      </a:lvl3pPr>
      <a:lvl4pPr marL="1524000" indent="-266700" algn="l" rtl="0" eaLnBrk="0" fontAlgn="base" hangingPunct="0">
        <a:spcBef>
          <a:spcPct val="20000"/>
        </a:spcBef>
        <a:spcAft>
          <a:spcPct val="0"/>
        </a:spcAft>
        <a:buClr>
          <a:srgbClr val="C41721"/>
        </a:buClr>
        <a:buSzPct val="100000"/>
        <a:buFont typeface="Arial" charset="0"/>
        <a:buChar char="•"/>
        <a:defRPr sz="1400" kern="1200">
          <a:solidFill>
            <a:schemeClr val="tx1"/>
          </a:solidFill>
          <a:latin typeface="Arial" pitchFamily="34" charset="0"/>
          <a:ea typeface="+mn-ea"/>
          <a:cs typeface="Arial" pitchFamily="34" charset="0"/>
        </a:defRPr>
      </a:lvl4pPr>
      <a:lvl5pPr marL="2062163" indent="-266700" algn="l" rtl="0" eaLnBrk="0" fontAlgn="base" hangingPunct="0">
        <a:spcBef>
          <a:spcPct val="20000"/>
        </a:spcBef>
        <a:spcAft>
          <a:spcPct val="0"/>
        </a:spcAft>
        <a:buClr>
          <a:srgbClr val="C41721"/>
        </a:buClr>
        <a:buSzPct val="100000"/>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9.jpeg"/><Relationship Id="rId7" Type="http://schemas.openxmlformats.org/officeDocument/2006/relationships/diagramData" Target="../diagrams/data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jpeg"/><Relationship Id="rId11" Type="http://schemas.microsoft.com/office/2007/relationships/diagramDrawing" Target="../diagrams/drawing1.xml"/><Relationship Id="rId5" Type="http://schemas.openxmlformats.org/officeDocument/2006/relationships/image" Target="../media/image31.emf"/><Relationship Id="rId10" Type="http://schemas.openxmlformats.org/officeDocument/2006/relationships/diagramColors" Target="../diagrams/colors1.xml"/><Relationship Id="rId4" Type="http://schemas.openxmlformats.org/officeDocument/2006/relationships/image" Target="../media/image30.jpeg"/><Relationship Id="rId9"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el 6"/>
          <p:cNvSpPr>
            <a:spLocks noGrp="1"/>
          </p:cNvSpPr>
          <p:nvPr>
            <p:ph type="ctrTitle"/>
          </p:nvPr>
        </p:nvSpPr>
        <p:spPr/>
        <p:txBody>
          <a:bodyPr/>
          <a:lstStyle/>
          <a:p>
            <a:r>
              <a:rPr lang="en-US" smtClean="0"/>
              <a:t>Lean Principles</a:t>
            </a:r>
            <a:br>
              <a:rPr lang="en-US" smtClean="0"/>
            </a:br>
            <a:endParaRPr lang="nl-NL" dirty="0" smtClean="0"/>
          </a:p>
        </p:txBody>
      </p:sp>
      <p:sp>
        <p:nvSpPr>
          <p:cNvPr id="5" name="Tijdelijke aanduiding voor tekst 4"/>
          <p:cNvSpPr>
            <a:spLocks noGrp="1"/>
          </p:cNvSpPr>
          <p:nvPr>
            <p:ph type="subTitle" idx="1"/>
          </p:nvPr>
        </p:nvSpPr>
        <p:spPr/>
        <p:txBody>
          <a:bodyPr/>
          <a:lstStyle/>
          <a:p>
            <a:r>
              <a:rPr lang="en-US" smtClean="0"/>
              <a:t>The Learning element ‘World Class Performance’ explains the history, value and principles of Lean and Six Sigma. The coherence and differences to other improvement methods is reviewed as well.</a:t>
            </a:r>
            <a:endParaRPr lang="en-US" dirty="0"/>
          </a:p>
        </p:txBody>
      </p:sp>
      <p:sp>
        <p:nvSpPr>
          <p:cNvPr id="3" name="Tijdelijke aanduiding voor tekst 2"/>
          <p:cNvSpPr>
            <a:spLocks noGrp="1"/>
          </p:cNvSpPr>
          <p:nvPr>
            <p:ph type="body" sz="quarter" idx="13"/>
          </p:nvPr>
        </p:nvSpPr>
        <p:spPr/>
        <p:txBody>
          <a:bodyPr/>
          <a:lstStyle/>
          <a:p>
            <a:r>
              <a:rPr lang="nl-NL" smtClean="0"/>
              <a:t>Yellow Belt</a:t>
            </a:r>
            <a:endParaRPr lang="nl-NL" dirty="0"/>
          </a:p>
        </p:txBody>
      </p:sp>
      <p:sp>
        <p:nvSpPr>
          <p:cNvPr id="2" name="Tijdelijke aanduiding voor inhoud 1"/>
          <p:cNvSpPr>
            <a:spLocks noGrp="1"/>
          </p:cNvSpPr>
          <p:nvPr>
            <p:ph sz="quarter" idx="17"/>
          </p:nvPr>
        </p:nvSpPr>
        <p:spPr/>
        <p:txBody>
          <a:bodyPr/>
          <a:lstStyle/>
          <a:p>
            <a:r>
              <a:rPr lang="en-US" smtClean="0"/>
              <a:t>U1 – Enterprise Wide Deployment</a:t>
            </a:r>
          </a:p>
          <a:p>
            <a:r>
              <a:rPr lang="en-US" smtClean="0"/>
              <a:t>E1 – World Class Performance</a:t>
            </a:r>
            <a:endParaRPr lang="nl-NL" dirty="0"/>
          </a:p>
        </p:txBody>
      </p:sp>
    </p:spTree>
    <p:extLst>
      <p:ext uri="{BB962C8B-B14F-4D97-AF65-F5344CB8AC3E}">
        <p14:creationId xmlns:p14="http://schemas.microsoft.com/office/powerpoint/2010/main" val="1685088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3"/>
          <p:cNvSpPr>
            <a:spLocks noGrp="1"/>
          </p:cNvSpPr>
          <p:nvPr>
            <p:ph type="title"/>
          </p:nvPr>
        </p:nvSpPr>
        <p:spPr/>
        <p:txBody>
          <a:bodyPr/>
          <a:lstStyle/>
          <a:p>
            <a:r>
              <a:rPr lang="en-GB" noProof="0" smtClean="0"/>
              <a:t>Lean Principles</a:t>
            </a:r>
            <a:endParaRPr lang="en-GB" noProof="0" dirty="0" smtClean="0"/>
          </a:p>
        </p:txBody>
      </p:sp>
      <p:sp>
        <p:nvSpPr>
          <p:cNvPr id="22531" name="Rectangle 3"/>
          <p:cNvSpPr>
            <a:spLocks noGrp="1" noChangeArrowheads="1"/>
          </p:cNvSpPr>
          <p:nvPr>
            <p:ph idx="1"/>
          </p:nvPr>
        </p:nvSpPr>
        <p:spPr>
          <a:xfrm>
            <a:off x="810814" y="1439863"/>
            <a:ext cx="9355244" cy="5040312"/>
          </a:xfrm>
        </p:spPr>
        <p:txBody>
          <a:bodyPr/>
          <a:lstStyle/>
          <a:p>
            <a:r>
              <a:rPr lang="en-GB" dirty="0" smtClean="0"/>
              <a:t>Principle 6 – Standard operating procedure or protocol</a:t>
            </a:r>
          </a:p>
          <a:p>
            <a:pPr lvl="1"/>
            <a:endParaRPr lang="en-GB" b="0" dirty="0" smtClean="0"/>
          </a:p>
          <a:p>
            <a:pPr lvl="1">
              <a:buClrTx/>
            </a:pPr>
            <a:r>
              <a:rPr lang="en-GB" dirty="0" smtClean="0"/>
              <a:t>Standardised tasks and processes are the foundation for continuous improvement and employee empowerment</a:t>
            </a:r>
          </a:p>
          <a:p>
            <a:pPr lvl="1">
              <a:buClrTx/>
            </a:pPr>
            <a:endParaRPr lang="en-GB" dirty="0" smtClean="0"/>
          </a:p>
          <a:p>
            <a:pPr lvl="1">
              <a:buClrTx/>
            </a:pPr>
            <a:r>
              <a:rPr lang="en-GB" noProof="0" dirty="0" smtClean="0"/>
              <a:t>There are many ways to do something. There is only one optimum way.  Define this way and make it the standard for everybody!</a:t>
            </a:r>
          </a:p>
          <a:p>
            <a:pPr lvl="1">
              <a:buClrTx/>
            </a:pPr>
            <a:endParaRPr lang="en-GB" noProof="0" dirty="0" smtClean="0"/>
          </a:p>
          <a:p>
            <a:pPr lvl="1">
              <a:buClrTx/>
            </a:pPr>
            <a:r>
              <a:rPr lang="en-GB" noProof="0" dirty="0" smtClean="0"/>
              <a:t>If someone determines a better way, this will become the new standard</a:t>
            </a:r>
          </a:p>
          <a:p>
            <a:pPr lvl="1">
              <a:buClrTx/>
            </a:pPr>
            <a:endParaRPr lang="en-GB" dirty="0"/>
          </a:p>
          <a:p>
            <a:pPr lvl="1">
              <a:buClrTx/>
            </a:pPr>
            <a:r>
              <a:rPr lang="en-GB" noProof="0" dirty="0" smtClean="0"/>
              <a:t>It is impossible to improve a process until it is stabilized and standardized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p:cNvSpPr>
            <a:spLocks noGrp="1"/>
          </p:cNvSpPr>
          <p:nvPr>
            <p:ph type="title"/>
          </p:nvPr>
        </p:nvSpPr>
        <p:spPr/>
        <p:txBody>
          <a:bodyPr/>
          <a:lstStyle/>
          <a:p>
            <a:r>
              <a:rPr lang="en-GB" noProof="0" smtClean="0"/>
              <a:t>Lean Principles</a:t>
            </a:r>
            <a:endParaRPr lang="en-GB" noProof="0" dirty="0" smtClean="0"/>
          </a:p>
        </p:txBody>
      </p:sp>
      <p:sp>
        <p:nvSpPr>
          <p:cNvPr id="24579" name="Rectangle 3"/>
          <p:cNvSpPr>
            <a:spLocks noGrp="1" noChangeArrowheads="1"/>
          </p:cNvSpPr>
          <p:nvPr>
            <p:ph idx="1"/>
          </p:nvPr>
        </p:nvSpPr>
        <p:spPr/>
        <p:txBody>
          <a:bodyPr/>
          <a:lstStyle/>
          <a:p>
            <a:r>
              <a:rPr lang="en-GB" dirty="0"/>
              <a:t>Principle 7 – Visual </a:t>
            </a:r>
            <a:r>
              <a:rPr lang="en-GB" dirty="0" smtClean="0"/>
              <a:t>management</a:t>
            </a:r>
            <a:endParaRPr lang="en-GB" dirty="0"/>
          </a:p>
          <a:p>
            <a:pPr lvl="1"/>
            <a:endParaRPr lang="en-GB" noProof="0" dirty="0" smtClean="0"/>
          </a:p>
          <a:p>
            <a:pPr lvl="1">
              <a:buClrTx/>
            </a:pPr>
            <a:r>
              <a:rPr lang="en-GB" noProof="0" dirty="0" smtClean="0"/>
              <a:t>Organised work environment (5S programs, labelling)</a:t>
            </a:r>
          </a:p>
          <a:p>
            <a:pPr lvl="1">
              <a:buClrTx/>
            </a:pPr>
            <a:endParaRPr lang="en-GB" noProof="0" dirty="0" smtClean="0"/>
          </a:p>
          <a:p>
            <a:pPr lvl="1">
              <a:buClrTx/>
            </a:pPr>
            <a:r>
              <a:rPr lang="en-GB" noProof="0" dirty="0" smtClean="0"/>
              <a:t>Visualisation of objectives and Key Performance Indicators (plan boards)</a:t>
            </a:r>
          </a:p>
          <a:p>
            <a:pPr lvl="1">
              <a:buClrTx/>
            </a:pPr>
            <a:endParaRPr lang="en-GB" noProof="0" dirty="0" smtClean="0"/>
          </a:p>
          <a:p>
            <a:pPr lvl="1">
              <a:buClrTx/>
            </a:pPr>
            <a:r>
              <a:rPr lang="en-GB" noProof="0" dirty="0" smtClean="0"/>
              <a:t>Standardised work instructions</a:t>
            </a:r>
          </a:p>
          <a:p>
            <a:pPr lvl="1">
              <a:buClrTx/>
            </a:pPr>
            <a:endParaRPr lang="en-GB" noProof="0" dirty="0" smtClean="0"/>
          </a:p>
          <a:p>
            <a:pPr lvl="1">
              <a:buClrTx/>
            </a:pPr>
            <a:r>
              <a:rPr lang="en-GB" noProof="0" dirty="0" smtClean="0"/>
              <a:t>Amount of work in process (Kanban)</a:t>
            </a:r>
          </a:p>
          <a:p>
            <a:pPr lvl="1">
              <a:buClrTx/>
            </a:pPr>
            <a:endParaRPr lang="en-GB" noProof="0" dirty="0" smtClean="0"/>
          </a:p>
          <a:p>
            <a:pPr lvl="1">
              <a:buClrTx/>
            </a:pPr>
            <a:r>
              <a:rPr lang="en-GB" noProof="0" dirty="0" smtClean="0"/>
              <a:t>Autonomous </a:t>
            </a:r>
            <a:r>
              <a:rPr lang="en-GB" dirty="0"/>
              <a:t>m</a:t>
            </a:r>
            <a:r>
              <a:rPr lang="en-GB" noProof="0" dirty="0" err="1" smtClean="0"/>
              <a:t>aintenance</a:t>
            </a:r>
            <a:endParaRPr lang="en-GB" noProof="0" dirty="0" smtClean="0"/>
          </a:p>
          <a:p>
            <a:pPr lvl="1">
              <a:buClrTx/>
            </a:pPr>
            <a:endParaRPr lang="en-GB" noProof="0" dirty="0" smtClean="0"/>
          </a:p>
          <a:p>
            <a:pPr lvl="1">
              <a:buClrTx/>
            </a:pPr>
            <a:r>
              <a:rPr lang="en-GB" noProof="0" dirty="0" smtClean="0"/>
              <a:t>Use of Poka Yoke to prevent mistakes</a:t>
            </a:r>
          </a:p>
          <a:p>
            <a:pPr lvl="1"/>
            <a:endParaRPr lang="en-GB" noProof="0" dirty="0" smtClean="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9554" y="3356993"/>
            <a:ext cx="2180643" cy="25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0766" y="3356993"/>
            <a:ext cx="2139090" cy="25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547096" y="5949279"/>
            <a:ext cx="2423670" cy="600164"/>
          </a:xfrm>
          <a:prstGeom prst="rect">
            <a:avLst/>
          </a:prstGeom>
          <a:noFill/>
        </p:spPr>
        <p:txBody>
          <a:bodyPr wrap="square" rtlCol="0">
            <a:spAutoFit/>
          </a:bodyPr>
          <a:lstStyle/>
          <a:p>
            <a:r>
              <a:rPr lang="en-IE" sz="1100" b="1" dirty="0" smtClean="0">
                <a:solidFill>
                  <a:srgbClr val="FF0000"/>
                </a:solidFill>
                <a:latin typeface="Arial" panose="020B0604020202020204" pitchFamily="34" charset="0"/>
                <a:cs typeface="Arial" panose="020B0604020202020204" pitchFamily="34" charset="0"/>
              </a:rPr>
              <a:t>No organised method to store IV- bags. Quantity on hand doesn’t match usage</a:t>
            </a:r>
            <a:endParaRPr lang="en-IE" sz="1100" b="1" dirty="0">
              <a:solidFill>
                <a:srgbClr val="FF0000"/>
              </a:solidFill>
              <a:latin typeface="Arial" panose="020B0604020202020204" pitchFamily="34" charset="0"/>
              <a:cs typeface="Arial" panose="020B0604020202020204" pitchFamily="34" charset="0"/>
            </a:endParaRPr>
          </a:p>
        </p:txBody>
      </p:sp>
      <p:sp>
        <p:nvSpPr>
          <p:cNvPr id="8" name="TextBox 7"/>
          <p:cNvSpPr txBox="1"/>
          <p:nvPr/>
        </p:nvSpPr>
        <p:spPr>
          <a:xfrm>
            <a:off x="7889067" y="5970708"/>
            <a:ext cx="2016899" cy="430887"/>
          </a:xfrm>
          <a:prstGeom prst="rect">
            <a:avLst/>
          </a:prstGeom>
          <a:noFill/>
        </p:spPr>
        <p:txBody>
          <a:bodyPr wrap="none" rtlCol="0">
            <a:spAutoFit/>
          </a:bodyPr>
          <a:lstStyle/>
          <a:p>
            <a:r>
              <a:rPr lang="en-IE" sz="1100" b="1" dirty="0" smtClean="0">
                <a:solidFill>
                  <a:srgbClr val="00B050"/>
                </a:solidFill>
                <a:latin typeface="Arial" panose="020B0604020202020204" pitchFamily="34" charset="0"/>
                <a:cs typeface="Arial" panose="020B0604020202020204" pitchFamily="34" charset="0"/>
              </a:rPr>
              <a:t>Organised storage method </a:t>
            </a:r>
          </a:p>
          <a:p>
            <a:r>
              <a:rPr lang="en-IE" sz="1100" b="1" dirty="0" smtClean="0">
                <a:solidFill>
                  <a:srgbClr val="00B050"/>
                </a:solidFill>
                <a:latin typeface="Arial" panose="020B0604020202020204" pitchFamily="34" charset="0"/>
                <a:cs typeface="Arial" panose="020B0604020202020204" pitchFamily="34" charset="0"/>
              </a:rPr>
              <a:t>Inventory based on usage</a:t>
            </a:r>
            <a:endParaRPr lang="en-IE" sz="1100" b="1" dirty="0">
              <a:solidFill>
                <a:srgbClr val="00B05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p:cNvSpPr>
            <a:spLocks noGrp="1"/>
          </p:cNvSpPr>
          <p:nvPr>
            <p:ph type="title"/>
          </p:nvPr>
        </p:nvSpPr>
        <p:spPr/>
        <p:txBody>
          <a:bodyPr/>
          <a:lstStyle/>
          <a:p>
            <a:r>
              <a:rPr lang="en-GB" noProof="0" smtClean="0"/>
              <a:t>Lean Principles</a:t>
            </a:r>
            <a:endParaRPr lang="en-GB" noProof="0" dirty="0" smtClean="0"/>
          </a:p>
        </p:txBody>
      </p:sp>
      <p:sp>
        <p:nvSpPr>
          <p:cNvPr id="26627" name="Tijdelijke aanduiding voor inhoud 2"/>
          <p:cNvSpPr>
            <a:spLocks noGrp="1"/>
          </p:cNvSpPr>
          <p:nvPr>
            <p:ph idx="1"/>
          </p:nvPr>
        </p:nvSpPr>
        <p:spPr/>
        <p:txBody>
          <a:bodyPr/>
          <a:lstStyle/>
          <a:p>
            <a:r>
              <a:rPr lang="en-GB" dirty="0" smtClean="0"/>
              <a:t>Principle 8 – Reliable technology </a:t>
            </a:r>
          </a:p>
          <a:p>
            <a:endParaRPr lang="en-GB" sz="1800" noProof="0" dirty="0" smtClean="0"/>
          </a:p>
          <a:p>
            <a:pPr lvl="1">
              <a:buClrTx/>
            </a:pPr>
            <a:r>
              <a:rPr lang="en-GB" noProof="0" dirty="0" smtClean="0"/>
              <a:t>Supporting procedure &amp; process</a:t>
            </a:r>
          </a:p>
          <a:p>
            <a:pPr lvl="1">
              <a:buClrTx/>
            </a:pPr>
            <a:endParaRPr lang="en-GB" noProof="0" dirty="0" smtClean="0"/>
          </a:p>
          <a:p>
            <a:pPr lvl="1">
              <a:buClrTx/>
            </a:pPr>
            <a:r>
              <a:rPr lang="en-GB" noProof="0" dirty="0" smtClean="0"/>
              <a:t>New technology should support people, the process and the organisation as a value stream</a:t>
            </a:r>
          </a:p>
          <a:p>
            <a:pPr lvl="1">
              <a:buClrTx/>
            </a:pPr>
            <a:endParaRPr lang="en-GB" noProof="0" dirty="0" smtClean="0"/>
          </a:p>
          <a:p>
            <a:pPr lvl="1">
              <a:buClrTx/>
            </a:pPr>
            <a:r>
              <a:rPr lang="en-GB" noProof="0" dirty="0" smtClean="0"/>
              <a:t>New technology must be tested and proven before use</a:t>
            </a:r>
          </a:p>
          <a:p>
            <a:pPr lvl="1">
              <a:buClrTx/>
            </a:pPr>
            <a:endParaRPr lang="en-GB" noProof="0" dirty="0" smtClean="0"/>
          </a:p>
          <a:p>
            <a:pPr lvl="1">
              <a:buClrTx/>
            </a:pPr>
            <a:r>
              <a:rPr lang="en-GB" dirty="0"/>
              <a:t>Reliable </a:t>
            </a:r>
            <a:r>
              <a:rPr lang="en-GB" dirty="0" smtClean="0"/>
              <a:t>products</a:t>
            </a:r>
          </a:p>
          <a:p>
            <a:pPr lvl="1">
              <a:buClrTx/>
            </a:pPr>
            <a:endParaRPr lang="en-GB" dirty="0"/>
          </a:p>
          <a:p>
            <a:pPr lvl="1">
              <a:buClrTx/>
            </a:pPr>
            <a:r>
              <a:rPr lang="en-GB" noProof="0" dirty="0" smtClean="0"/>
              <a:t>Maintenance</a:t>
            </a: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4599" y="4027352"/>
            <a:ext cx="3807423" cy="2497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3"/>
          <p:cNvSpPr>
            <a:spLocks noGrp="1"/>
          </p:cNvSpPr>
          <p:nvPr>
            <p:ph type="title"/>
          </p:nvPr>
        </p:nvSpPr>
        <p:spPr/>
        <p:txBody>
          <a:bodyPr/>
          <a:lstStyle/>
          <a:p>
            <a:r>
              <a:rPr lang="en-GB" noProof="0" smtClean="0"/>
              <a:t>Lean Principles</a:t>
            </a:r>
            <a:endParaRPr lang="en-GB" noProof="0" dirty="0" smtClean="0"/>
          </a:p>
        </p:txBody>
      </p:sp>
      <p:sp>
        <p:nvSpPr>
          <p:cNvPr id="28675" name="Tijdelijke aanduiding voor inhoud 2"/>
          <p:cNvSpPr>
            <a:spLocks noGrp="1"/>
          </p:cNvSpPr>
          <p:nvPr>
            <p:ph idx="1"/>
          </p:nvPr>
        </p:nvSpPr>
        <p:spPr>
          <a:xfrm>
            <a:off x="810815" y="1439863"/>
            <a:ext cx="9112215" cy="5040312"/>
          </a:xfrm>
        </p:spPr>
        <p:txBody>
          <a:bodyPr/>
          <a:lstStyle/>
          <a:p>
            <a:r>
              <a:rPr lang="en-GB" dirty="0" smtClean="0"/>
              <a:t>Principle 9 – Grow Leaders</a:t>
            </a:r>
          </a:p>
          <a:p>
            <a:pPr marL="0"/>
            <a:endParaRPr lang="en-GB" sz="1800" dirty="0" smtClean="0"/>
          </a:p>
          <a:p>
            <a:pPr marL="85725" indent="0"/>
            <a:r>
              <a:rPr lang="en-GB" sz="1800" dirty="0" smtClean="0"/>
              <a:t>Grow leaders who thoroughly understand the work, live the philosophy, and teach it to others</a:t>
            </a:r>
          </a:p>
          <a:p>
            <a:pPr lvl="1"/>
            <a:endParaRPr lang="en-GB" noProof="0" dirty="0" smtClean="0"/>
          </a:p>
          <a:p>
            <a:pPr lvl="1">
              <a:buClrTx/>
            </a:pPr>
            <a:r>
              <a:rPr lang="en-GB" noProof="0" dirty="0" smtClean="0"/>
              <a:t>Good leaders know how to get their hands dirty (go to the Gemba or source)</a:t>
            </a:r>
          </a:p>
          <a:p>
            <a:pPr lvl="1">
              <a:buClrTx/>
            </a:pPr>
            <a:endParaRPr lang="en-GB" noProof="0" dirty="0" smtClean="0"/>
          </a:p>
          <a:p>
            <a:pPr lvl="1">
              <a:buClrTx/>
            </a:pPr>
            <a:r>
              <a:rPr lang="en-GB" noProof="0" dirty="0" smtClean="0"/>
              <a:t>Good leaders understand the daily work (worked their way up)</a:t>
            </a:r>
          </a:p>
          <a:p>
            <a:pPr lvl="1">
              <a:buClrTx/>
            </a:pPr>
            <a:endParaRPr lang="en-GB" noProof="0" dirty="0" smtClean="0"/>
          </a:p>
          <a:p>
            <a:pPr lvl="1">
              <a:buClrTx/>
            </a:pPr>
            <a:r>
              <a:rPr lang="en-GB" noProof="0" dirty="0" smtClean="0"/>
              <a:t>Good leaders follow the long term organisation philosophy</a:t>
            </a:r>
          </a:p>
          <a:p>
            <a:pPr lvl="1"/>
            <a:endParaRPr lang="en-GB" noProof="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p:cNvSpPr>
            <a:spLocks noGrp="1"/>
          </p:cNvSpPr>
          <p:nvPr>
            <p:ph type="title"/>
          </p:nvPr>
        </p:nvSpPr>
        <p:spPr/>
        <p:txBody>
          <a:bodyPr/>
          <a:lstStyle/>
          <a:p>
            <a:r>
              <a:rPr lang="en-GB" noProof="0" smtClean="0"/>
              <a:t>Lean Principles</a:t>
            </a:r>
            <a:endParaRPr lang="en-GB" noProof="0" dirty="0" smtClean="0"/>
          </a:p>
        </p:txBody>
      </p:sp>
      <p:sp>
        <p:nvSpPr>
          <p:cNvPr id="30723" name="Tijdelijke aanduiding voor inhoud 2"/>
          <p:cNvSpPr>
            <a:spLocks noGrp="1"/>
          </p:cNvSpPr>
          <p:nvPr>
            <p:ph idx="1"/>
          </p:nvPr>
        </p:nvSpPr>
        <p:spPr/>
        <p:txBody>
          <a:bodyPr/>
          <a:lstStyle/>
          <a:p>
            <a:r>
              <a:rPr lang="en-GB" dirty="0" smtClean="0"/>
              <a:t>Principle 10 – Employee development</a:t>
            </a:r>
          </a:p>
          <a:p>
            <a:pPr marL="0"/>
            <a:endParaRPr lang="en-GB" sz="1800" dirty="0" smtClean="0"/>
          </a:p>
          <a:p>
            <a:pPr marL="85725" indent="0"/>
            <a:r>
              <a:rPr lang="en-GB" sz="1800" dirty="0" smtClean="0"/>
              <a:t>Develop exceptional people and teams who follow the company's philosophy</a:t>
            </a:r>
            <a:endParaRPr lang="en-GB" dirty="0" smtClean="0"/>
          </a:p>
          <a:p>
            <a:pPr lvl="1">
              <a:buClrTx/>
            </a:pPr>
            <a:endParaRPr lang="en-GB" dirty="0" smtClean="0"/>
          </a:p>
          <a:p>
            <a:pPr marL="180975" lvl="1" indent="0">
              <a:buClrTx/>
              <a:buNone/>
            </a:pPr>
            <a:r>
              <a:rPr lang="en-GB" noProof="0" dirty="0" smtClean="0"/>
              <a:t>Respect</a:t>
            </a:r>
          </a:p>
          <a:p>
            <a:pPr lvl="1">
              <a:buClrTx/>
            </a:pPr>
            <a:r>
              <a:rPr lang="en-GB" b="0" noProof="0" dirty="0" smtClean="0"/>
              <a:t>Respect employees</a:t>
            </a:r>
          </a:p>
          <a:p>
            <a:pPr lvl="1">
              <a:buClrTx/>
            </a:pPr>
            <a:r>
              <a:rPr lang="en-GB" b="0" noProof="0" dirty="0" smtClean="0"/>
              <a:t>Safety is the number one priority</a:t>
            </a:r>
          </a:p>
          <a:p>
            <a:pPr lvl="1">
              <a:buClrTx/>
            </a:pPr>
            <a:endParaRPr lang="en-GB" noProof="0" dirty="0" smtClean="0"/>
          </a:p>
          <a:p>
            <a:pPr marL="180975" lvl="1" indent="0">
              <a:buClrTx/>
              <a:buNone/>
            </a:pPr>
            <a:r>
              <a:rPr lang="en-GB" noProof="0" dirty="0" smtClean="0"/>
              <a:t>Team work</a:t>
            </a:r>
          </a:p>
          <a:p>
            <a:pPr lvl="1">
              <a:buClrTx/>
            </a:pPr>
            <a:r>
              <a:rPr lang="en-GB" b="0" noProof="0" dirty="0" smtClean="0"/>
              <a:t>Use multidisciplinary teams</a:t>
            </a:r>
          </a:p>
          <a:p>
            <a:pPr lvl="1">
              <a:buClrTx/>
            </a:pPr>
            <a:r>
              <a:rPr lang="en-GB" b="0" noProof="0" dirty="0" smtClean="0"/>
              <a:t>Involve hands on staff in early phases </a:t>
            </a:r>
            <a:br>
              <a:rPr lang="en-GB" b="0" noProof="0" dirty="0" smtClean="0"/>
            </a:br>
            <a:r>
              <a:rPr lang="en-GB" b="0" noProof="0" dirty="0" smtClean="0"/>
              <a:t>of process development</a:t>
            </a:r>
          </a:p>
          <a:p>
            <a:pPr lvl="1">
              <a:buClrTx/>
            </a:pPr>
            <a:endParaRPr lang="en-GB" noProof="0" dirty="0" smtClean="0"/>
          </a:p>
          <a:p>
            <a:pPr marL="180975" lvl="1" indent="0">
              <a:buClrTx/>
              <a:buNone/>
            </a:pPr>
            <a:r>
              <a:rPr lang="en-GB" noProof="0" dirty="0" smtClean="0"/>
              <a:t>Continuous improvement</a:t>
            </a:r>
          </a:p>
          <a:p>
            <a:pPr lvl="1">
              <a:buClrTx/>
            </a:pPr>
            <a:r>
              <a:rPr lang="en-GB" b="0" noProof="0" dirty="0" smtClean="0"/>
              <a:t>Staff drive continuous improvement (bottom up)</a:t>
            </a:r>
          </a:p>
          <a:p>
            <a:pPr lvl="1">
              <a:buClrTx/>
            </a:pPr>
            <a:r>
              <a:rPr lang="en-GB" b="0" noProof="0" dirty="0" smtClean="0"/>
              <a:t>Management should continuously challenge staff (top down: facilitation)</a:t>
            </a:r>
          </a:p>
        </p:txBody>
      </p:sp>
      <p:pic>
        <p:nvPicPr>
          <p:cNvPr id="6146" name="Picture 2" descr="C:\Users\Olivia.Mcdermott\AppData\Local\Microsoft\Windows\Temporary Internet Files\Content.IE5\78JAPMP8\17658021_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9678" y="2924944"/>
            <a:ext cx="4391519" cy="22448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p:nvPr/>
        </p:nvSpPr>
        <p:spPr>
          <a:xfrm>
            <a:off x="8980038" y="5169768"/>
            <a:ext cx="1296144" cy="215444"/>
          </a:xfrm>
          <a:prstGeom prst="rect">
            <a:avLst/>
          </a:prstGeom>
        </p:spPr>
        <p:txBody>
          <a:bodyPr wrap="square">
            <a:spAutoFit/>
          </a:bodyPr>
          <a:lstStyle/>
          <a:p>
            <a:r>
              <a:rPr lang="en-IE" sz="800" dirty="0" smtClean="0"/>
              <a:t>123RF </a:t>
            </a:r>
            <a:r>
              <a:rPr lang="en-IE" sz="800" dirty="0"/>
              <a:t>Stock </a:t>
            </a:r>
            <a:r>
              <a:rPr lang="en-IE" sz="800" dirty="0" smtClean="0"/>
              <a:t>Photo</a:t>
            </a:r>
            <a:endParaRPr lang="en-IE" sz="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3"/>
          <p:cNvSpPr>
            <a:spLocks noGrp="1"/>
          </p:cNvSpPr>
          <p:nvPr>
            <p:ph type="title"/>
          </p:nvPr>
        </p:nvSpPr>
        <p:spPr/>
        <p:txBody>
          <a:bodyPr/>
          <a:lstStyle/>
          <a:p>
            <a:r>
              <a:rPr lang="en-GB" noProof="0" smtClean="0"/>
              <a:t>Lean Principles</a:t>
            </a:r>
            <a:endParaRPr lang="en-GB" noProof="0" dirty="0" smtClean="0"/>
          </a:p>
        </p:txBody>
      </p:sp>
      <p:sp>
        <p:nvSpPr>
          <p:cNvPr id="32771" name="Tijdelijke aanduiding voor inhoud 2"/>
          <p:cNvSpPr>
            <a:spLocks noGrp="1"/>
          </p:cNvSpPr>
          <p:nvPr>
            <p:ph idx="1"/>
          </p:nvPr>
        </p:nvSpPr>
        <p:spPr/>
        <p:txBody>
          <a:bodyPr/>
          <a:lstStyle/>
          <a:p>
            <a:r>
              <a:rPr lang="en-GB" dirty="0" smtClean="0"/>
              <a:t>Principle 11 – Supplier Development</a:t>
            </a:r>
          </a:p>
          <a:p>
            <a:pPr marL="0"/>
            <a:endParaRPr lang="en-GB" sz="1800" dirty="0" smtClean="0"/>
          </a:p>
          <a:p>
            <a:pPr marL="85725" indent="0"/>
            <a:r>
              <a:rPr lang="en-GB" sz="1800" dirty="0" smtClean="0"/>
              <a:t>Respect your extended network of partners and suppliers by challenging them and helping them to improve </a:t>
            </a:r>
            <a:r>
              <a:rPr lang="en-GB" sz="1800" dirty="0"/>
              <a:t>s</a:t>
            </a:r>
            <a:r>
              <a:rPr lang="en-GB" sz="1800" noProof="0" dirty="0" err="1" smtClean="0"/>
              <a:t>upplier</a:t>
            </a:r>
            <a:r>
              <a:rPr lang="en-GB" sz="1800" noProof="0" dirty="0" smtClean="0"/>
              <a:t> development</a:t>
            </a:r>
          </a:p>
          <a:p>
            <a:pPr marL="0" lvl="1" indent="0"/>
            <a:endParaRPr lang="en-GB" noProof="0" dirty="0" smtClean="0"/>
          </a:p>
          <a:p>
            <a:pPr marL="85725" indent="0"/>
            <a:r>
              <a:rPr lang="en-GB" sz="1800" noProof="0" dirty="0" smtClean="0"/>
              <a:t>An organisation cannot eliminate all waste, its suppliers must also eliminate waste!</a:t>
            </a:r>
          </a:p>
          <a:p>
            <a:pPr marL="180975" lvl="1" indent="0">
              <a:buClrTx/>
              <a:buNone/>
            </a:pPr>
            <a:endParaRPr lang="en-GB" b="0" noProof="0" dirty="0" smtClean="0"/>
          </a:p>
          <a:p>
            <a:pPr lvl="1">
              <a:buClrTx/>
            </a:pPr>
            <a:r>
              <a:rPr lang="en-GB" noProof="0" dirty="0" smtClean="0"/>
              <a:t>Treat partners as an extension of your own organisation</a:t>
            </a:r>
          </a:p>
          <a:p>
            <a:pPr lvl="1">
              <a:buClrTx/>
            </a:pPr>
            <a:endParaRPr lang="en-GB" noProof="0" dirty="0" smtClean="0"/>
          </a:p>
          <a:p>
            <a:pPr lvl="1">
              <a:buClrTx/>
            </a:pPr>
            <a:r>
              <a:rPr lang="en-GB" noProof="0" dirty="0" smtClean="0"/>
              <a:t>Find solid partners and grow together to mutually benefit in the long term</a:t>
            </a:r>
          </a:p>
          <a:p>
            <a:pPr lvl="1">
              <a:buClrTx/>
            </a:pPr>
            <a:endParaRPr lang="en-GB" noProof="0" dirty="0" smtClean="0"/>
          </a:p>
          <a:p>
            <a:pPr lvl="1">
              <a:buClrTx/>
            </a:pPr>
            <a:r>
              <a:rPr lang="en-GB" noProof="0" dirty="0" smtClean="0"/>
              <a:t>Challenge partners to grow and develop</a:t>
            </a:r>
          </a:p>
          <a:p>
            <a:pPr lvl="1">
              <a:buClrTx/>
            </a:pPr>
            <a:endParaRPr lang="en-GB" noProof="0" dirty="0" smtClean="0"/>
          </a:p>
          <a:p>
            <a:pPr lvl="1">
              <a:buClrTx/>
            </a:pPr>
            <a:r>
              <a:rPr lang="en-GB" noProof="0" dirty="0" smtClean="0"/>
              <a:t>Set challenging targets and assist in meeting them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3"/>
          <p:cNvSpPr>
            <a:spLocks noGrp="1"/>
          </p:cNvSpPr>
          <p:nvPr>
            <p:ph type="title"/>
          </p:nvPr>
        </p:nvSpPr>
        <p:spPr/>
        <p:txBody>
          <a:bodyPr/>
          <a:lstStyle/>
          <a:p>
            <a:r>
              <a:rPr lang="en-GB" noProof="0" smtClean="0"/>
              <a:t>Lean Principles</a:t>
            </a:r>
            <a:endParaRPr lang="en-GB" noProof="0" dirty="0" smtClean="0"/>
          </a:p>
        </p:txBody>
      </p:sp>
      <p:sp>
        <p:nvSpPr>
          <p:cNvPr id="34819" name="Tijdelijke aanduiding voor inhoud 2"/>
          <p:cNvSpPr>
            <a:spLocks noGrp="1"/>
          </p:cNvSpPr>
          <p:nvPr>
            <p:ph idx="1"/>
          </p:nvPr>
        </p:nvSpPr>
        <p:spPr/>
        <p:txBody>
          <a:bodyPr/>
          <a:lstStyle/>
          <a:p>
            <a:r>
              <a:rPr lang="en-GB" dirty="0" smtClean="0"/>
              <a:t>Principle 12 – Go to the Gemba</a:t>
            </a:r>
          </a:p>
          <a:p>
            <a:pPr lvl="1"/>
            <a:endParaRPr lang="en-GB" dirty="0" smtClean="0"/>
          </a:p>
          <a:p>
            <a:pPr lvl="1">
              <a:buClrTx/>
            </a:pPr>
            <a:r>
              <a:rPr lang="en-GB" noProof="0" dirty="0" smtClean="0"/>
              <a:t>Go to the source to observe and verify data</a:t>
            </a:r>
          </a:p>
          <a:p>
            <a:pPr lvl="1">
              <a:buClrTx/>
            </a:pPr>
            <a:endParaRPr lang="en-GB" noProof="0" dirty="0" smtClean="0"/>
          </a:p>
          <a:p>
            <a:pPr lvl="1">
              <a:buClrTx/>
            </a:pPr>
            <a:r>
              <a:rPr lang="en-GB" noProof="0" dirty="0" smtClean="0"/>
              <a:t>Don’t theorize on the basis of what people</a:t>
            </a:r>
            <a:r>
              <a:rPr lang="en-GB" dirty="0" smtClean="0"/>
              <a:t> </a:t>
            </a:r>
            <a:r>
              <a:rPr lang="en-GB" noProof="0" dirty="0" smtClean="0"/>
              <a:t>and computers tell you</a:t>
            </a:r>
          </a:p>
          <a:p>
            <a:pPr lvl="1">
              <a:buClrTx/>
            </a:pPr>
            <a:endParaRPr lang="en-GB" noProof="0" dirty="0" smtClean="0"/>
          </a:p>
          <a:p>
            <a:pPr lvl="1">
              <a:buClrTx/>
            </a:pPr>
            <a:r>
              <a:rPr lang="en-GB" noProof="0" dirty="0" smtClean="0"/>
              <a:t>Every high-level manager should spend at least 30 min/day on the floor</a:t>
            </a:r>
          </a:p>
          <a:p>
            <a:pPr lvl="1">
              <a:buClrTx/>
            </a:pPr>
            <a:endParaRPr lang="en-GB" noProof="0" dirty="0" smtClean="0"/>
          </a:p>
          <a:p>
            <a:pPr lvl="1">
              <a:buClrTx/>
            </a:pPr>
            <a:r>
              <a:rPr lang="en-GB" noProof="0" dirty="0" smtClean="0"/>
              <a:t>Every activity is subordinate to the operational process</a:t>
            </a:r>
          </a:p>
        </p:txBody>
      </p:sp>
      <p:pic>
        <p:nvPicPr>
          <p:cNvPr id="2050" name="Picture 2" descr="ohno%20circ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7086" y="4785853"/>
            <a:ext cx="3159351" cy="16298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encrypted-tbn3.gstatic.com/images?q=tbn:ANd9GcTqjyRZrtLRD3TMkITLg2D7ahpmetxZoc3cDItsBMYQ23lHuHUJ"/>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1470" y="4471461"/>
            <a:ext cx="3905792" cy="1944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3"/>
          <p:cNvSpPr>
            <a:spLocks noGrp="1"/>
          </p:cNvSpPr>
          <p:nvPr>
            <p:ph type="title"/>
          </p:nvPr>
        </p:nvSpPr>
        <p:spPr/>
        <p:txBody>
          <a:bodyPr/>
          <a:lstStyle/>
          <a:p>
            <a:r>
              <a:rPr lang="en-GB" noProof="0" smtClean="0"/>
              <a:t>Lean Principles</a:t>
            </a:r>
            <a:endParaRPr lang="en-GB" noProof="0" dirty="0" smtClean="0"/>
          </a:p>
        </p:txBody>
      </p:sp>
      <p:sp>
        <p:nvSpPr>
          <p:cNvPr id="36867" name="Tijdelijke aanduiding voor inhoud 2"/>
          <p:cNvSpPr>
            <a:spLocks noGrp="1"/>
          </p:cNvSpPr>
          <p:nvPr>
            <p:ph idx="1"/>
          </p:nvPr>
        </p:nvSpPr>
        <p:spPr/>
        <p:txBody>
          <a:bodyPr/>
          <a:lstStyle/>
          <a:p>
            <a:r>
              <a:rPr lang="en-GB" dirty="0" smtClean="0"/>
              <a:t>Principle 13 – </a:t>
            </a:r>
            <a:r>
              <a:rPr lang="en-GB" dirty="0" err="1" smtClean="0"/>
              <a:t>Nemawashi</a:t>
            </a:r>
            <a:endParaRPr lang="en-GB" dirty="0" smtClean="0"/>
          </a:p>
          <a:p>
            <a:pPr marL="0"/>
            <a:endParaRPr lang="en-GB" sz="1800" dirty="0" smtClean="0"/>
          </a:p>
          <a:p>
            <a:pPr marL="85725" indent="0"/>
            <a:r>
              <a:rPr lang="en-GB" sz="1800" dirty="0" smtClean="0"/>
              <a:t>Make decisions slowly by consensus, thoroughly considering all options</a:t>
            </a:r>
            <a:r>
              <a:rPr lang="en-GB" sz="1800" dirty="0"/>
              <a:t> </a:t>
            </a:r>
            <a:r>
              <a:rPr lang="en-GB" sz="1800" dirty="0" smtClean="0"/>
              <a:t>and implement decisions rapidly (</a:t>
            </a:r>
            <a:r>
              <a:rPr lang="en-GB" sz="1800" dirty="0" err="1" smtClean="0"/>
              <a:t>Nemawashi</a:t>
            </a:r>
            <a:r>
              <a:rPr lang="en-GB" sz="1800" dirty="0" smtClean="0"/>
              <a:t>)</a:t>
            </a:r>
          </a:p>
          <a:p>
            <a:pPr lvl="1"/>
            <a:endParaRPr lang="en-GB" noProof="0" dirty="0" smtClean="0"/>
          </a:p>
          <a:p>
            <a:pPr lvl="1">
              <a:buClrTx/>
            </a:pPr>
            <a:r>
              <a:rPr lang="en-GB" noProof="0" dirty="0" smtClean="0"/>
              <a:t>Consent for proposed changes</a:t>
            </a:r>
          </a:p>
          <a:p>
            <a:pPr lvl="1">
              <a:buClrTx/>
            </a:pPr>
            <a:endParaRPr lang="en-GB" noProof="0" dirty="0" smtClean="0"/>
          </a:p>
          <a:p>
            <a:pPr lvl="1">
              <a:buClrTx/>
            </a:pPr>
            <a:r>
              <a:rPr lang="en-GB" noProof="0" dirty="0" smtClean="0"/>
              <a:t>Slowly lay the foundation</a:t>
            </a:r>
          </a:p>
          <a:p>
            <a:pPr lvl="1">
              <a:buClrTx/>
            </a:pPr>
            <a:endParaRPr lang="en-GB" noProof="0" dirty="0" smtClean="0"/>
          </a:p>
          <a:p>
            <a:pPr lvl="1">
              <a:buClrTx/>
            </a:pPr>
            <a:r>
              <a:rPr lang="en-GB" noProof="0" dirty="0" smtClean="0"/>
              <a:t>Talk to the people concerned </a:t>
            </a:r>
          </a:p>
          <a:p>
            <a:pPr lvl="1">
              <a:buClrTx/>
            </a:pPr>
            <a:endParaRPr lang="en-GB" noProof="0" dirty="0" smtClean="0"/>
          </a:p>
          <a:p>
            <a:pPr lvl="1">
              <a:buClrTx/>
            </a:pPr>
            <a:r>
              <a:rPr lang="en-GB" noProof="0" dirty="0" smtClean="0"/>
              <a:t>Gather feedback and support</a:t>
            </a:r>
          </a:p>
        </p:txBody>
      </p:sp>
      <p:pic>
        <p:nvPicPr>
          <p:cNvPr id="8194" name="Picture 2" descr="C:\Users\Olivia.Mcdermott\AppData\Local\Microsoft\Windows\Temporary Internet Files\Content.IE5\W4XQP305\21370344_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338"/>
          <a:stretch/>
        </p:blipFill>
        <p:spPr bwMode="auto">
          <a:xfrm>
            <a:off x="6752763" y="3212977"/>
            <a:ext cx="2849355" cy="32067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p:nvPr/>
        </p:nvSpPr>
        <p:spPr>
          <a:xfrm>
            <a:off x="8626887" y="6393288"/>
            <a:ext cx="1226337" cy="215444"/>
          </a:xfrm>
          <a:prstGeom prst="rect">
            <a:avLst/>
          </a:prstGeom>
        </p:spPr>
        <p:txBody>
          <a:bodyPr wrap="square">
            <a:spAutoFit/>
          </a:bodyPr>
          <a:lstStyle/>
          <a:p>
            <a:r>
              <a:rPr lang="en-IE" sz="800" dirty="0" smtClean="0"/>
              <a:t>123RF </a:t>
            </a:r>
            <a:r>
              <a:rPr lang="en-IE" sz="800" dirty="0"/>
              <a:t>Stock </a:t>
            </a:r>
            <a:r>
              <a:rPr lang="en-IE" sz="800" dirty="0" smtClean="0"/>
              <a:t>Photo</a:t>
            </a:r>
            <a:endParaRPr lang="en-IE" sz="8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8"/>
          <p:cNvSpPr>
            <a:spLocks noGrp="1" noChangeArrowheads="1"/>
          </p:cNvSpPr>
          <p:nvPr>
            <p:ph type="title"/>
          </p:nvPr>
        </p:nvSpPr>
        <p:spPr/>
        <p:txBody>
          <a:bodyPr/>
          <a:lstStyle/>
          <a:p>
            <a:r>
              <a:rPr lang="en-GB" dirty="0" smtClean="0"/>
              <a:t>Lean Principles</a:t>
            </a:r>
            <a:endParaRPr lang="en-GB" noProof="0" dirty="0" smtClean="0"/>
          </a:p>
        </p:txBody>
      </p:sp>
      <p:sp>
        <p:nvSpPr>
          <p:cNvPr id="38916" name="Tijdelijke aanduiding voor inhoud 2"/>
          <p:cNvSpPr>
            <a:spLocks noGrp="1"/>
          </p:cNvSpPr>
          <p:nvPr>
            <p:ph idx="1"/>
          </p:nvPr>
        </p:nvSpPr>
        <p:spPr/>
        <p:txBody>
          <a:bodyPr/>
          <a:lstStyle/>
          <a:p>
            <a:r>
              <a:rPr lang="en-GB" dirty="0" smtClean="0"/>
              <a:t>Principle 14 – Learning Organisation</a:t>
            </a:r>
          </a:p>
          <a:p>
            <a:pPr marL="0"/>
            <a:endParaRPr lang="en-GB" sz="1800" dirty="0" smtClean="0"/>
          </a:p>
          <a:p>
            <a:pPr marL="85725" indent="0"/>
            <a:r>
              <a:rPr lang="en-GB" sz="1800" dirty="0" smtClean="0"/>
              <a:t>Become a learning organization through relentless reflection (</a:t>
            </a:r>
            <a:r>
              <a:rPr lang="en-GB" sz="1800" dirty="0" err="1" smtClean="0"/>
              <a:t>Hansei</a:t>
            </a:r>
            <a:r>
              <a:rPr lang="en-GB" sz="1800" dirty="0" smtClean="0"/>
              <a:t>) and continuous improvement (Kaizen)</a:t>
            </a:r>
          </a:p>
          <a:p>
            <a:pPr lvl="1"/>
            <a:endParaRPr lang="en-GB" noProof="0" dirty="0" smtClean="0"/>
          </a:p>
          <a:p>
            <a:pPr lvl="1">
              <a:buClrTx/>
            </a:pPr>
            <a:r>
              <a:rPr lang="en-GB" noProof="0" dirty="0" smtClean="0"/>
              <a:t>The manager takes the blame in public and the department works on solving the problem</a:t>
            </a:r>
          </a:p>
          <a:p>
            <a:pPr lvl="1">
              <a:buClrTx/>
            </a:pPr>
            <a:endParaRPr lang="en-GB" noProof="0" dirty="0" smtClean="0"/>
          </a:p>
          <a:p>
            <a:pPr lvl="1">
              <a:buClrTx/>
            </a:pPr>
            <a:r>
              <a:rPr lang="en-GB" noProof="0" dirty="0" err="1" smtClean="0"/>
              <a:t>Hansei</a:t>
            </a:r>
            <a:r>
              <a:rPr lang="en-GB" noProof="0" dirty="0" smtClean="0"/>
              <a:t> is seen as a learning process - one gets better and stronger</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GB" dirty="0"/>
              <a:t>Lean Principles</a:t>
            </a:r>
            <a:endParaRPr lang="en-GB" sz="2400" noProof="0" dirty="0" smtClean="0"/>
          </a:p>
        </p:txBody>
      </p:sp>
      <p:sp>
        <p:nvSpPr>
          <p:cNvPr id="39939" name="Rectangle 3"/>
          <p:cNvSpPr>
            <a:spLocks noGrp="1" noChangeArrowheads="1"/>
          </p:cNvSpPr>
          <p:nvPr>
            <p:ph idx="1"/>
          </p:nvPr>
        </p:nvSpPr>
        <p:spPr/>
        <p:txBody>
          <a:bodyPr/>
          <a:lstStyle/>
          <a:p>
            <a:pPr eaLnBrk="1" hangingPunct="1"/>
            <a:r>
              <a:rPr lang="en-GB" noProof="0" dirty="0" smtClean="0"/>
              <a:t>Continuous improvement – Kaizen </a:t>
            </a:r>
          </a:p>
          <a:p>
            <a:pPr lvl="1" eaLnBrk="1" hangingPunct="1">
              <a:buClrTx/>
            </a:pPr>
            <a:endParaRPr lang="en-GB" noProof="0" dirty="0" smtClean="0"/>
          </a:p>
          <a:p>
            <a:pPr lvl="1" eaLnBrk="1" hangingPunct="1">
              <a:buClrTx/>
            </a:pPr>
            <a:r>
              <a:rPr lang="en-GB" noProof="0" dirty="0" smtClean="0"/>
              <a:t>Sustain what has been achieved!</a:t>
            </a:r>
          </a:p>
          <a:p>
            <a:pPr lvl="1" eaLnBrk="1" hangingPunct="1">
              <a:buClrTx/>
            </a:pPr>
            <a:endParaRPr lang="en-GB" noProof="0" dirty="0" smtClean="0"/>
          </a:p>
          <a:p>
            <a:pPr lvl="1" eaLnBrk="1" hangingPunct="1">
              <a:buClrTx/>
            </a:pPr>
            <a:r>
              <a:rPr lang="en-GB" noProof="0" dirty="0" smtClean="0"/>
              <a:t>Today let’s do something better than yesterday</a:t>
            </a:r>
          </a:p>
          <a:p>
            <a:pPr lvl="1" eaLnBrk="1" hangingPunct="1">
              <a:buClrTx/>
            </a:pPr>
            <a:endParaRPr lang="en-GB" noProof="0" dirty="0" smtClean="0"/>
          </a:p>
          <a:p>
            <a:pPr lvl="1" eaLnBrk="1" hangingPunct="1">
              <a:buClrTx/>
            </a:pPr>
            <a:r>
              <a:rPr lang="en-GB" noProof="0" dirty="0" smtClean="0"/>
              <a:t>Turn every employee into a quality inspector</a:t>
            </a:r>
          </a:p>
        </p:txBody>
      </p:sp>
      <p:sp>
        <p:nvSpPr>
          <p:cNvPr id="39940" name="Text Box 5"/>
          <p:cNvSpPr txBox="1">
            <a:spLocks noChangeArrowheads="1"/>
          </p:cNvSpPr>
          <p:nvPr/>
        </p:nvSpPr>
        <p:spPr bwMode="auto">
          <a:xfrm>
            <a:off x="5107781" y="5742532"/>
            <a:ext cx="4714875" cy="539750"/>
          </a:xfrm>
          <a:prstGeom prst="rect">
            <a:avLst/>
          </a:prstGeom>
          <a:noFill/>
          <a:ln w="9525" algn="ctr">
            <a:noFill/>
            <a:miter lim="800000"/>
            <a:headEnd/>
            <a:tailEnd/>
          </a:ln>
        </p:spPr>
        <p:txBody>
          <a:bodyPr>
            <a:spAutoFit/>
          </a:bodyPr>
          <a:lstStyle/>
          <a:p>
            <a:pPr algn="ctr">
              <a:lnSpc>
                <a:spcPct val="105000"/>
              </a:lnSpc>
              <a:spcBef>
                <a:spcPct val="50000"/>
              </a:spcBef>
              <a:buClr>
                <a:schemeClr val="tx1"/>
              </a:buClr>
              <a:buSzPct val="100000"/>
            </a:pPr>
            <a:r>
              <a:rPr lang="en-US" sz="1400" dirty="0">
                <a:latin typeface="Arial" panose="020B0604020202020204" pitchFamily="34" charset="0"/>
                <a:cs typeface="Arial" panose="020B0604020202020204" pitchFamily="34" charset="0"/>
              </a:rPr>
              <a:t>Continuous improvement of (development) processes / systems / procedures</a:t>
            </a:r>
          </a:p>
        </p:txBody>
      </p:sp>
      <p:grpSp>
        <p:nvGrpSpPr>
          <p:cNvPr id="2" name="Groep 1"/>
          <p:cNvGrpSpPr/>
          <p:nvPr/>
        </p:nvGrpSpPr>
        <p:grpSpPr>
          <a:xfrm>
            <a:off x="1571708" y="3821708"/>
            <a:ext cx="7588449" cy="2487612"/>
            <a:chOff x="1028700" y="3379788"/>
            <a:chExt cx="6745288" cy="2487612"/>
          </a:xfrm>
        </p:grpSpPr>
        <p:pic>
          <p:nvPicPr>
            <p:cNvPr id="39941" name="Picture 6" descr="PlanDoCheckAct[1]"/>
            <p:cNvPicPr>
              <a:picLocks noChangeAspect="1" noChangeArrowheads="1"/>
            </p:cNvPicPr>
            <p:nvPr/>
          </p:nvPicPr>
          <p:blipFill>
            <a:blip r:embed="rId3" cstate="print"/>
            <a:srcRect/>
            <a:stretch>
              <a:fillRect/>
            </a:stretch>
          </p:blipFill>
          <p:spPr bwMode="auto">
            <a:xfrm>
              <a:off x="4406900" y="3379788"/>
              <a:ext cx="1438275" cy="1438275"/>
            </a:xfrm>
            <a:prstGeom prst="rect">
              <a:avLst/>
            </a:prstGeom>
            <a:noFill/>
            <a:ln w="9525">
              <a:noFill/>
              <a:miter lim="800000"/>
              <a:headEnd/>
              <a:tailEnd/>
            </a:ln>
          </p:spPr>
        </p:pic>
        <p:sp>
          <p:nvSpPr>
            <p:cNvPr id="39942" name="AutoShape 7"/>
            <p:cNvSpPr>
              <a:spLocks noChangeArrowheads="1"/>
            </p:cNvSpPr>
            <p:nvPr/>
          </p:nvSpPr>
          <p:spPr bwMode="auto">
            <a:xfrm rot="14285200">
              <a:off x="5349875" y="4466590"/>
              <a:ext cx="82550" cy="569595"/>
            </a:xfrm>
            <a:prstGeom prst="downArrow">
              <a:avLst>
                <a:gd name="adj1" fmla="val 42704"/>
                <a:gd name="adj2" fmla="val 1048269"/>
              </a:avLst>
            </a:prstGeom>
            <a:solidFill>
              <a:srgbClr val="000000"/>
            </a:solidFill>
            <a:ln w="9525">
              <a:solidFill>
                <a:schemeClr val="tx1"/>
              </a:solidFill>
              <a:miter lim="800000"/>
              <a:headEnd/>
              <a:tailEnd/>
            </a:ln>
          </p:spPr>
          <p:txBody>
            <a:bodyPr anchor="ctr">
              <a:spAutoFit/>
            </a:bodyPr>
            <a:lstStyle/>
            <a:p>
              <a:endParaRPr lang="nl-NL" dirty="0"/>
            </a:p>
          </p:txBody>
        </p:sp>
        <p:sp>
          <p:nvSpPr>
            <p:cNvPr id="39943" name="AutoShape 8"/>
            <p:cNvSpPr>
              <a:spLocks noChangeArrowheads="1"/>
            </p:cNvSpPr>
            <p:nvPr/>
          </p:nvSpPr>
          <p:spPr bwMode="auto">
            <a:xfrm rot="4813694">
              <a:off x="4471070" y="4587240"/>
              <a:ext cx="366960" cy="652145"/>
            </a:xfrm>
            <a:prstGeom prst="triangle">
              <a:avLst>
                <a:gd name="adj" fmla="val 50000"/>
              </a:avLst>
            </a:prstGeom>
            <a:solidFill>
              <a:srgbClr val="FFCC00"/>
            </a:solidFill>
            <a:ln w="9525">
              <a:solidFill>
                <a:schemeClr val="tx1"/>
              </a:solidFill>
              <a:miter lim="800000"/>
              <a:headEnd/>
              <a:tailEnd/>
            </a:ln>
          </p:spPr>
          <p:txBody>
            <a:bodyPr wrap="none" anchor="ctr">
              <a:spAutoFit/>
            </a:bodyPr>
            <a:lstStyle/>
            <a:p>
              <a:endParaRPr lang="nl-NL" dirty="0"/>
            </a:p>
          </p:txBody>
        </p:sp>
        <p:sp>
          <p:nvSpPr>
            <p:cNvPr id="39944" name="Rectangle 9"/>
            <p:cNvSpPr>
              <a:spLocks noChangeArrowheads="1"/>
            </p:cNvSpPr>
            <p:nvPr/>
          </p:nvSpPr>
          <p:spPr bwMode="auto">
            <a:xfrm>
              <a:off x="4025900" y="4751388"/>
              <a:ext cx="990600" cy="381000"/>
            </a:xfrm>
            <a:prstGeom prst="rect">
              <a:avLst/>
            </a:prstGeom>
            <a:noFill/>
            <a:ln w="9525">
              <a:noFill/>
              <a:miter lim="800000"/>
              <a:headEnd/>
              <a:tailEnd/>
            </a:ln>
          </p:spPr>
          <p:txBody>
            <a:bodyPr/>
            <a:lstStyle/>
            <a:p>
              <a:pPr algn="ctr">
                <a:spcBef>
                  <a:spcPct val="20000"/>
                </a:spcBef>
                <a:buClr>
                  <a:srgbClr val="0000FF"/>
                </a:buClr>
                <a:buSzPct val="120000"/>
              </a:pPr>
              <a:r>
                <a:rPr lang="en-US" sz="1400" dirty="0">
                  <a:latin typeface="Arial" panose="020B0604020202020204" pitchFamily="34" charset="0"/>
                  <a:cs typeface="Arial" panose="020B0604020202020204" pitchFamily="34" charset="0"/>
                  <a:sym typeface="Wingdings" pitchFamily="2" charset="2"/>
                </a:rPr>
                <a:t>Sustain</a:t>
              </a:r>
            </a:p>
          </p:txBody>
        </p:sp>
        <p:sp>
          <p:nvSpPr>
            <p:cNvPr id="39945" name="Rectangle 10"/>
            <p:cNvSpPr>
              <a:spLocks noChangeArrowheads="1"/>
            </p:cNvSpPr>
            <p:nvPr/>
          </p:nvSpPr>
          <p:spPr bwMode="auto">
            <a:xfrm rot="-1981127">
              <a:off x="4711700" y="4341813"/>
              <a:ext cx="3062288" cy="381000"/>
            </a:xfrm>
            <a:prstGeom prst="rect">
              <a:avLst/>
            </a:prstGeom>
            <a:noFill/>
            <a:ln w="9525">
              <a:noFill/>
              <a:miter lim="800000"/>
              <a:headEnd/>
              <a:tailEnd/>
            </a:ln>
          </p:spPr>
          <p:txBody>
            <a:bodyPr/>
            <a:lstStyle/>
            <a:p>
              <a:pPr algn="ctr">
                <a:spcBef>
                  <a:spcPct val="20000"/>
                </a:spcBef>
                <a:buClr>
                  <a:srgbClr val="0000FF"/>
                </a:buClr>
                <a:buSzPct val="120000"/>
              </a:pPr>
              <a:r>
                <a:rPr lang="en-US" sz="1200" b="1" dirty="0">
                  <a:latin typeface="Arial" panose="020B0604020202020204" pitchFamily="34" charset="0"/>
                  <a:cs typeface="Arial" panose="020B0604020202020204" pitchFamily="34" charset="0"/>
                  <a:sym typeface="Wingdings" pitchFamily="2" charset="2"/>
                </a:rPr>
                <a:t>Improve: 8D / PDCA / DMAIC</a:t>
              </a:r>
              <a:endParaRPr lang="en-US" sz="400" b="1" dirty="0">
                <a:latin typeface="Arial" panose="020B0604020202020204" pitchFamily="34" charset="0"/>
                <a:cs typeface="Arial" panose="020B0604020202020204" pitchFamily="34" charset="0"/>
                <a:sym typeface="Wingdings" pitchFamily="2" charset="2"/>
              </a:endParaRPr>
            </a:p>
          </p:txBody>
        </p:sp>
        <p:sp>
          <p:nvSpPr>
            <p:cNvPr id="39946" name="AutoShape 11"/>
            <p:cNvSpPr>
              <a:spLocks noChangeArrowheads="1"/>
            </p:cNvSpPr>
            <p:nvPr/>
          </p:nvSpPr>
          <p:spPr bwMode="auto">
            <a:xfrm rot="15860398">
              <a:off x="3276600" y="4302285"/>
              <a:ext cx="992187" cy="46164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312" y="16184"/>
                  </a:moveTo>
                  <a:cubicBezTo>
                    <a:pt x="19437" y="14614"/>
                    <a:pt x="20043" y="12731"/>
                    <a:pt x="20043" y="10800"/>
                  </a:cubicBezTo>
                  <a:cubicBezTo>
                    <a:pt x="20043" y="5695"/>
                    <a:pt x="15904" y="1557"/>
                    <a:pt x="10800" y="1557"/>
                  </a:cubicBezTo>
                  <a:cubicBezTo>
                    <a:pt x="9904" y="1556"/>
                    <a:pt x="9014" y="1687"/>
                    <a:pt x="8156" y="1943"/>
                  </a:cubicBezTo>
                  <a:lnTo>
                    <a:pt x="7711" y="451"/>
                  </a:lnTo>
                  <a:cubicBezTo>
                    <a:pt x="8713" y="151"/>
                    <a:pt x="9753" y="-1"/>
                    <a:pt x="10800" y="0"/>
                  </a:cubicBezTo>
                  <a:cubicBezTo>
                    <a:pt x="16764" y="0"/>
                    <a:pt x="21600" y="4835"/>
                    <a:pt x="21600" y="10800"/>
                  </a:cubicBezTo>
                  <a:cubicBezTo>
                    <a:pt x="21600" y="13056"/>
                    <a:pt x="20892" y="15257"/>
                    <a:pt x="19578" y="17091"/>
                  </a:cubicBezTo>
                  <a:lnTo>
                    <a:pt x="21772" y="18664"/>
                  </a:lnTo>
                  <a:lnTo>
                    <a:pt x="16918" y="19465"/>
                  </a:lnTo>
                  <a:lnTo>
                    <a:pt x="16118" y="14611"/>
                  </a:lnTo>
                  <a:lnTo>
                    <a:pt x="18312" y="16184"/>
                  </a:lnTo>
                  <a:close/>
                </a:path>
              </a:pathLst>
            </a:custGeom>
            <a:solidFill>
              <a:srgbClr val="800080"/>
            </a:solidFill>
            <a:ln w="9525" algn="ctr">
              <a:solidFill>
                <a:schemeClr val="tx1"/>
              </a:solidFill>
              <a:miter lim="800000"/>
              <a:headEnd/>
              <a:tailEnd/>
            </a:ln>
          </p:spPr>
          <p:txBody>
            <a:bodyPr anchor="ctr">
              <a:spAutoFit/>
            </a:bodyPr>
            <a:lstStyle/>
            <a:p>
              <a:endParaRPr lang="nl-NL" dirty="0"/>
            </a:p>
          </p:txBody>
        </p:sp>
        <p:sp>
          <p:nvSpPr>
            <p:cNvPr id="39947" name="AutoShape 12"/>
            <p:cNvSpPr>
              <a:spLocks noChangeArrowheads="1"/>
            </p:cNvSpPr>
            <p:nvPr/>
          </p:nvSpPr>
          <p:spPr bwMode="auto">
            <a:xfrm>
              <a:off x="2438400" y="3549207"/>
              <a:ext cx="1562100" cy="894648"/>
            </a:xfrm>
            <a:prstGeom prst="irregularSeal1">
              <a:avLst/>
            </a:prstGeom>
            <a:solidFill>
              <a:srgbClr val="00CC00"/>
            </a:solidFill>
            <a:ln w="9525">
              <a:solidFill>
                <a:schemeClr val="tx1"/>
              </a:solidFill>
              <a:miter lim="800000"/>
              <a:headEnd/>
              <a:tailEnd/>
            </a:ln>
          </p:spPr>
          <p:txBody>
            <a:bodyPr anchor="ctr">
              <a:spAutoFit/>
            </a:bodyPr>
            <a:lstStyle/>
            <a:p>
              <a:pPr algn="ctr">
                <a:lnSpc>
                  <a:spcPct val="105000"/>
                </a:lnSpc>
                <a:spcBef>
                  <a:spcPct val="50000"/>
                </a:spcBef>
                <a:buClr>
                  <a:schemeClr val="tx1"/>
                </a:buClr>
                <a:buSzPct val="100000"/>
              </a:pPr>
              <a:r>
                <a:rPr lang="en-US" sz="1400" b="1" dirty="0">
                  <a:latin typeface="Arial" panose="020B0604020202020204" pitchFamily="34" charset="0"/>
                  <a:cs typeface="Arial" panose="020B0604020202020204" pitchFamily="34" charset="0"/>
                </a:rPr>
                <a:t>‘Click’  </a:t>
              </a:r>
            </a:p>
          </p:txBody>
        </p:sp>
        <p:sp>
          <p:nvSpPr>
            <p:cNvPr id="39948" name="Text Box 13"/>
            <p:cNvSpPr txBox="1">
              <a:spLocks noChangeArrowheads="1"/>
            </p:cNvSpPr>
            <p:nvPr/>
          </p:nvSpPr>
          <p:spPr bwMode="auto">
            <a:xfrm>
              <a:off x="1207420" y="4850577"/>
              <a:ext cx="1312610" cy="523220"/>
            </a:xfrm>
            <a:prstGeom prst="rect">
              <a:avLst/>
            </a:prstGeom>
            <a:noFill/>
            <a:ln w="9525">
              <a:noFill/>
              <a:miter lim="800000"/>
              <a:headEnd/>
              <a:tailEnd/>
            </a:ln>
          </p:spPr>
          <p:txBody>
            <a:bodyPr wrap="none">
              <a:spAutoFit/>
            </a:bodyPr>
            <a:lstStyle/>
            <a:p>
              <a:pPr algn="ctr"/>
              <a:r>
                <a:rPr lang="en-US" sz="1400" dirty="0">
                  <a:latin typeface="Arial" panose="020B0604020202020204" pitchFamily="34" charset="0"/>
                  <a:cs typeface="Arial" panose="020B0604020202020204" pitchFamily="34" charset="0"/>
                </a:rPr>
                <a:t>Opportunity </a:t>
              </a:r>
            </a:p>
            <a:p>
              <a:pPr algn="ctr"/>
              <a:r>
                <a:rPr lang="en-US" sz="1400" dirty="0">
                  <a:latin typeface="Arial" panose="020B0604020202020204" pitchFamily="34" charset="0"/>
                  <a:cs typeface="Arial" panose="020B0604020202020204" pitchFamily="34" charset="0"/>
                </a:rPr>
                <a:t>for improvement</a:t>
              </a:r>
            </a:p>
          </p:txBody>
        </p:sp>
        <p:sp>
          <p:nvSpPr>
            <p:cNvPr id="45069" name="AutoShape 14"/>
            <p:cNvSpPr>
              <a:spLocks noChangeArrowheads="1"/>
            </p:cNvSpPr>
            <p:nvPr/>
          </p:nvSpPr>
          <p:spPr bwMode="auto">
            <a:xfrm>
              <a:off x="1028700" y="5334000"/>
              <a:ext cx="2133600" cy="533400"/>
            </a:xfrm>
            <a:prstGeom prst="rightArrow">
              <a:avLst>
                <a:gd name="adj1" fmla="val 50000"/>
                <a:gd name="adj2" fmla="val 100000"/>
              </a:avLst>
            </a:prstGeom>
            <a:solidFill>
              <a:schemeClr val="accent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nl-NL" dirty="0"/>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3"/>
          <p:cNvSpPr>
            <a:spLocks noGrp="1"/>
          </p:cNvSpPr>
          <p:nvPr>
            <p:ph type="title"/>
          </p:nvPr>
        </p:nvSpPr>
        <p:spPr/>
        <p:txBody>
          <a:bodyPr/>
          <a:lstStyle/>
          <a:p>
            <a:r>
              <a:rPr lang="en-GB" noProof="0" smtClean="0"/>
              <a:t>Lean Principles</a:t>
            </a:r>
            <a:endParaRPr lang="en-GB" noProof="0" dirty="0" smtClean="0"/>
          </a:p>
        </p:txBody>
      </p:sp>
      <p:sp>
        <p:nvSpPr>
          <p:cNvPr id="11267" name="Tijdelijke aanduiding voor inhoud 2"/>
          <p:cNvSpPr>
            <a:spLocks noGrp="1"/>
          </p:cNvSpPr>
          <p:nvPr>
            <p:ph idx="1"/>
          </p:nvPr>
        </p:nvSpPr>
        <p:spPr>
          <a:xfrm>
            <a:off x="810816" y="1439863"/>
            <a:ext cx="8706446" cy="5040312"/>
          </a:xfrm>
        </p:spPr>
        <p:txBody>
          <a:bodyPr/>
          <a:lstStyle/>
          <a:p>
            <a:r>
              <a:rPr lang="en-GB" dirty="0" smtClean="0"/>
              <a:t>Principle 1 – Long-term philosophy</a:t>
            </a:r>
          </a:p>
          <a:p>
            <a:pPr lvl="1"/>
            <a:endParaRPr lang="en-GB" sz="2400" noProof="0" dirty="0" smtClean="0"/>
          </a:p>
          <a:p>
            <a:pPr lvl="1"/>
            <a:endParaRPr lang="en-GB" sz="2400" noProof="0" dirty="0" smtClean="0"/>
          </a:p>
          <a:p>
            <a:pPr lvl="1"/>
            <a:endParaRPr lang="en-GB" noProof="0" dirty="0" smtClean="0"/>
          </a:p>
          <a:p>
            <a:pPr lvl="1"/>
            <a:endParaRPr lang="en-GB" noProof="0" dirty="0" smtClean="0"/>
          </a:p>
          <a:p>
            <a:pPr lvl="1"/>
            <a:endParaRPr lang="en-GB" noProof="0" dirty="0" smtClean="0"/>
          </a:p>
          <a:p>
            <a:pPr lvl="1"/>
            <a:endParaRPr lang="en-GB" noProof="0" dirty="0" smtClean="0"/>
          </a:p>
          <a:p>
            <a:pPr lvl="1"/>
            <a:endParaRPr lang="en-GB" noProof="0" dirty="0" smtClean="0"/>
          </a:p>
          <a:p>
            <a:pPr lvl="1"/>
            <a:endParaRPr lang="en-GB" noProof="0" dirty="0" smtClean="0"/>
          </a:p>
          <a:p>
            <a:pPr lvl="1"/>
            <a:endParaRPr lang="en-GB" noProof="0" dirty="0" smtClean="0"/>
          </a:p>
          <a:p>
            <a:pPr lvl="1"/>
            <a:endParaRPr lang="en-GB" noProof="0" dirty="0" smtClean="0"/>
          </a:p>
          <a:p>
            <a:pPr lvl="1"/>
            <a:endParaRPr lang="en-GB" noProof="0" dirty="0" smtClean="0"/>
          </a:p>
          <a:p>
            <a:pPr lvl="1"/>
            <a:endParaRPr lang="en-GB" noProof="0" dirty="0" smtClean="0"/>
          </a:p>
        </p:txBody>
      </p:sp>
      <p:sp>
        <p:nvSpPr>
          <p:cNvPr id="10244" name="Rechthoek 3"/>
          <p:cNvSpPr>
            <a:spLocks noChangeArrowheads="1"/>
          </p:cNvSpPr>
          <p:nvPr/>
        </p:nvSpPr>
        <p:spPr bwMode="auto">
          <a:xfrm>
            <a:off x="656990" y="1916832"/>
            <a:ext cx="9001073" cy="1992730"/>
          </a:xfrm>
          <a:prstGeom prst="rect">
            <a:avLst/>
          </a:prstGeom>
          <a:solidFill>
            <a:srgbClr val="FEF6D6"/>
          </a:solidFill>
          <a:ln w="9525">
            <a:noFill/>
            <a:miter lim="800000"/>
            <a:headEnd/>
            <a:tailEnd/>
          </a:ln>
          <a:effectLst>
            <a:outerShdw dist="107763" dir="2700000" algn="ctr" rotWithShape="0">
              <a:schemeClr val="bg2">
                <a:alpha val="50000"/>
              </a:schemeClr>
            </a:outerShdw>
          </a:effectLst>
        </p:spPr>
        <p:txBody>
          <a:bodyPr wrap="none" anchor="ctr"/>
          <a:lstStyle/>
          <a:p>
            <a:pPr algn="ctr">
              <a:defRPr/>
            </a:pPr>
            <a:r>
              <a:rPr lang="nl-NL" b="1" dirty="0" smtClean="0">
                <a:latin typeface="Arial" panose="020B0604020202020204" pitchFamily="34" charset="0"/>
                <a:cs typeface="Arial" panose="020B0604020202020204" pitchFamily="34" charset="0"/>
              </a:rPr>
              <a:t> </a:t>
            </a:r>
            <a:r>
              <a:rPr lang="en-US" b="1" i="1" dirty="0">
                <a:latin typeface="Arial" panose="020B0604020202020204" pitchFamily="34" charset="0"/>
                <a:cs typeface="Arial" panose="020B0604020202020204" pitchFamily="34" charset="0"/>
              </a:rPr>
              <a:t>Do the right thing for the </a:t>
            </a:r>
            <a:r>
              <a:rPr lang="en-US" b="1" i="1" dirty="0" smtClean="0">
                <a:latin typeface="Arial" panose="020B0604020202020204" pitchFamily="34" charset="0"/>
                <a:cs typeface="Arial" panose="020B0604020202020204" pitchFamily="34" charset="0"/>
              </a:rPr>
              <a:t>organization, </a:t>
            </a:r>
            <a:r>
              <a:rPr lang="en-US" b="1" i="1" dirty="0">
                <a:latin typeface="Arial" panose="020B0604020202020204" pitchFamily="34" charset="0"/>
                <a:cs typeface="Arial" panose="020B0604020202020204" pitchFamily="34" charset="0"/>
              </a:rPr>
              <a:t>its employees</a:t>
            </a:r>
            <a:r>
              <a:rPr lang="en-US" b="1" i="1" dirty="0" smtClean="0">
                <a:latin typeface="Arial" panose="020B0604020202020204" pitchFamily="34" charset="0"/>
                <a:cs typeface="Arial" panose="020B0604020202020204" pitchFamily="34" charset="0"/>
              </a:rPr>
              <a:t>, </a:t>
            </a:r>
          </a:p>
          <a:p>
            <a:pPr algn="ctr">
              <a:defRPr/>
            </a:pPr>
            <a:r>
              <a:rPr lang="en-US" b="1" i="1" dirty="0" smtClean="0">
                <a:latin typeface="Arial" panose="020B0604020202020204" pitchFamily="34" charset="0"/>
                <a:cs typeface="Arial" panose="020B0604020202020204" pitchFamily="34" charset="0"/>
              </a:rPr>
              <a:t>the customer, patients &amp; the </a:t>
            </a:r>
            <a:r>
              <a:rPr lang="en-US" b="1" i="1" dirty="0">
                <a:latin typeface="Arial" panose="020B0604020202020204" pitchFamily="34" charset="0"/>
                <a:cs typeface="Arial" panose="020B0604020202020204" pitchFamily="34" charset="0"/>
              </a:rPr>
              <a:t>society as a </a:t>
            </a:r>
            <a:r>
              <a:rPr lang="en-US" b="1" i="1" dirty="0" smtClean="0">
                <a:latin typeface="Arial" panose="020B0604020202020204" pitchFamily="34" charset="0"/>
                <a:cs typeface="Arial" panose="020B0604020202020204" pitchFamily="34" charset="0"/>
              </a:rPr>
              <a:t>whole</a:t>
            </a:r>
          </a:p>
          <a:p>
            <a:pPr algn="ctr">
              <a:defRPr/>
            </a:pPr>
            <a:endParaRPr lang="en-US" b="1" dirty="0">
              <a:latin typeface="Arial" panose="020B0604020202020204" pitchFamily="34" charset="0"/>
              <a:cs typeface="Arial" panose="020B0604020202020204" pitchFamily="34" charset="0"/>
            </a:endParaRPr>
          </a:p>
          <a:p>
            <a:pPr algn="ctr">
              <a:defRPr/>
            </a:pPr>
            <a:r>
              <a:rPr lang="nl-NL" sz="1600" dirty="0">
                <a:latin typeface="Arial" panose="020B0604020202020204" pitchFamily="34" charset="0"/>
                <a:cs typeface="Arial" panose="020B0604020202020204" pitchFamily="34" charset="0"/>
              </a:rPr>
              <a:t> </a:t>
            </a:r>
            <a:br>
              <a:rPr lang="nl-NL" sz="1600" dirty="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This </a:t>
            </a:r>
            <a:r>
              <a:rPr lang="en-US" sz="1600" dirty="0">
                <a:latin typeface="Arial" panose="020B0604020202020204" pitchFamily="34" charset="0"/>
                <a:cs typeface="Arial" panose="020B0604020202020204" pitchFamily="34" charset="0"/>
              </a:rPr>
              <a:t>long-term philosophy is the guiding post of the </a:t>
            </a:r>
            <a:r>
              <a:rPr lang="en-US" sz="1600" dirty="0" smtClean="0">
                <a:latin typeface="Arial" panose="020B0604020202020204" pitchFamily="34" charset="0"/>
                <a:cs typeface="Arial" panose="020B0604020202020204" pitchFamily="34" charset="0"/>
              </a:rPr>
              <a:t>organization in its </a:t>
            </a:r>
          </a:p>
          <a:p>
            <a:pPr algn="ctr">
              <a:defRPr/>
            </a:pPr>
            <a:r>
              <a:rPr lang="en-US" sz="1600" dirty="0" smtClean="0">
                <a:latin typeface="Arial" panose="020B0604020202020204" pitchFamily="34" charset="0"/>
                <a:cs typeface="Arial" panose="020B0604020202020204" pitchFamily="34" charset="0"/>
              </a:rPr>
              <a:t>continuous quest to offer the best in quality &amp; service to its customers, </a:t>
            </a:r>
          </a:p>
          <a:p>
            <a:pPr algn="ctr">
              <a:defRPr/>
            </a:pPr>
            <a:r>
              <a:rPr lang="en-US" sz="1600" dirty="0" smtClean="0">
                <a:latin typeface="Arial" panose="020B0604020202020204" pitchFamily="34" charset="0"/>
                <a:cs typeface="Arial" panose="020B0604020202020204" pitchFamily="34" charset="0"/>
              </a:rPr>
              <a:t>employees and society</a:t>
            </a:r>
            <a:endParaRPr lang="nl-NL" sz="1600" dirty="0">
              <a:latin typeface="Arial" panose="020B0604020202020204" pitchFamily="34" charset="0"/>
              <a:cs typeface="Arial" panose="020B0604020202020204" pitchFamily="34" charset="0"/>
            </a:endParaRPr>
          </a:p>
        </p:txBody>
      </p:sp>
      <p:pic>
        <p:nvPicPr>
          <p:cNvPr id="2" name="Picture 2" descr="C:\Users\Olivia.Mcdermott\AppData\Local\Microsoft\Windows\Temporary Internet Files\Content.IE5\78JAPMP8\7543790_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6512" y="4013239"/>
            <a:ext cx="4422214" cy="24797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520654" y="6466300"/>
            <a:ext cx="2587921" cy="215444"/>
          </a:xfrm>
          <a:prstGeom prst="rect">
            <a:avLst/>
          </a:prstGeom>
        </p:spPr>
        <p:txBody>
          <a:bodyPr wrap="square">
            <a:spAutoFit/>
          </a:bodyPr>
          <a:lstStyle/>
          <a:p>
            <a:r>
              <a:rPr lang="en-IE" sz="800" dirty="0" smtClean="0"/>
              <a:t>123RF </a:t>
            </a:r>
            <a:r>
              <a:rPr lang="en-IE" sz="800" dirty="0"/>
              <a:t>Stock </a:t>
            </a:r>
            <a:r>
              <a:rPr lang="en-IE" sz="800" dirty="0" smtClean="0"/>
              <a:t>Photo</a:t>
            </a:r>
            <a:endParaRPr lang="en-IE" sz="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7"/>
          <p:cNvSpPr>
            <a:spLocks noGrp="1"/>
          </p:cNvSpPr>
          <p:nvPr>
            <p:ph type="title"/>
          </p:nvPr>
        </p:nvSpPr>
        <p:spPr/>
        <p:txBody>
          <a:bodyPr/>
          <a:lstStyle/>
          <a:p>
            <a:pPr eaLnBrk="1" hangingPunct="1"/>
            <a:r>
              <a:rPr lang="en-GB" dirty="0" smtClean="0"/>
              <a:t>Lean Principles</a:t>
            </a:r>
          </a:p>
        </p:txBody>
      </p:sp>
      <p:pic>
        <p:nvPicPr>
          <p:cNvPr id="14" name="Picture 12" descr="http://2.bp.blogspot.com/_b64ZYWaGBfQ/SaPtkW-T5YI/AAAAAAAAAU4/cWvaLuObHeI/s400/s_handshake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9432" y="1700213"/>
            <a:ext cx="1496616"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scani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9432" y="2795589"/>
            <a:ext cx="1503759"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9432" y="4259263"/>
            <a:ext cx="1375172"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descr="http://rlv.zcache.com/i_love_discipline_sticker-p217435915814952616qjcl_4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6234" y="5459413"/>
            <a:ext cx="1123354"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Diagram 17"/>
          <p:cNvGraphicFramePr/>
          <p:nvPr>
            <p:extLst>
              <p:ext uri="{D42A27DB-BD31-4B8C-83A1-F6EECF244321}">
                <p14:modId xmlns:p14="http://schemas.microsoft.com/office/powerpoint/2010/main" val="4109479937"/>
              </p:ext>
            </p:extLst>
          </p:nvPr>
        </p:nvGraphicFramePr>
        <p:xfrm>
          <a:off x="1336077" y="1412776"/>
          <a:ext cx="3807423" cy="50405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el 1"/>
          <p:cNvSpPr>
            <a:spLocks noGrp="1"/>
          </p:cNvSpPr>
          <p:nvPr>
            <p:ph type="title"/>
          </p:nvPr>
        </p:nvSpPr>
        <p:spPr>
          <a:xfrm>
            <a:off x="2227065" y="237601"/>
            <a:ext cx="7290197" cy="600075"/>
          </a:xfrm>
        </p:spPr>
        <p:txBody>
          <a:bodyPr/>
          <a:lstStyle/>
          <a:p>
            <a:r>
              <a:rPr lang="en-GB" dirty="0" smtClean="0"/>
              <a:t>Lean Principles</a:t>
            </a:r>
          </a:p>
        </p:txBody>
      </p:sp>
      <p:sp>
        <p:nvSpPr>
          <p:cNvPr id="3" name="Tijdelijke aanduiding voor inhoud 2"/>
          <p:cNvSpPr>
            <a:spLocks noGrp="1"/>
          </p:cNvSpPr>
          <p:nvPr>
            <p:ph idx="1"/>
          </p:nvPr>
        </p:nvSpPr>
        <p:spPr>
          <a:xfrm>
            <a:off x="810816" y="1440000"/>
            <a:ext cx="8910043" cy="5040312"/>
          </a:xfrm>
        </p:spPr>
        <p:txBody>
          <a:bodyPr/>
          <a:lstStyle/>
          <a:p>
            <a:r>
              <a:rPr lang="en-GB" dirty="0" smtClean="0"/>
              <a:t>Lean Principles</a:t>
            </a:r>
          </a:p>
          <a:p>
            <a:pPr lvl="1"/>
            <a:endParaRPr lang="en-GB" dirty="0" smtClean="0"/>
          </a:p>
          <a:p>
            <a:pPr marL="523875" lvl="1" indent="-342900">
              <a:buClrTx/>
              <a:buFont typeface="+mj-lt"/>
              <a:buAutoNum type="arabicPeriod"/>
            </a:pPr>
            <a:r>
              <a:rPr lang="en-GB" dirty="0" smtClean="0"/>
              <a:t>Value: </a:t>
            </a:r>
            <a:r>
              <a:rPr lang="en-GB" b="0" dirty="0" smtClean="0"/>
              <a:t>define what is of value to the patient</a:t>
            </a:r>
          </a:p>
          <a:p>
            <a:pPr marL="523875" lvl="1" indent="-342900">
              <a:buClrTx/>
              <a:buFont typeface="+mj-lt"/>
              <a:buAutoNum type="arabicPeriod"/>
            </a:pPr>
            <a:endParaRPr lang="en-GB" dirty="0" smtClean="0"/>
          </a:p>
          <a:p>
            <a:pPr marL="523875" lvl="1" indent="-342900">
              <a:buClrTx/>
              <a:buFont typeface="+mj-lt"/>
              <a:buAutoNum type="arabicPeriod"/>
            </a:pPr>
            <a:endParaRPr lang="en-GB" dirty="0" smtClean="0"/>
          </a:p>
          <a:p>
            <a:pPr marL="523875" lvl="1" indent="-342900">
              <a:buClrTx/>
              <a:buFont typeface="+mj-lt"/>
              <a:buAutoNum type="arabicPeriod"/>
            </a:pPr>
            <a:r>
              <a:rPr lang="en-GB" dirty="0" smtClean="0"/>
              <a:t>Value Stream: </a:t>
            </a:r>
            <a:r>
              <a:rPr lang="en-GB" b="0" dirty="0" smtClean="0"/>
              <a:t>identify the value stream/ eliminate waste</a:t>
            </a:r>
          </a:p>
          <a:p>
            <a:pPr marL="523875" lvl="1" indent="-342900">
              <a:buClrTx/>
              <a:buFont typeface="+mj-lt"/>
              <a:buAutoNum type="arabicPeriod"/>
            </a:pPr>
            <a:endParaRPr lang="en-GB" dirty="0" smtClean="0"/>
          </a:p>
          <a:p>
            <a:pPr marL="523875" lvl="1" indent="-342900">
              <a:buClrTx/>
              <a:buFont typeface="+mj-lt"/>
              <a:buAutoNum type="arabicPeriod"/>
            </a:pPr>
            <a:endParaRPr lang="en-GB" dirty="0" smtClean="0"/>
          </a:p>
          <a:p>
            <a:pPr marL="523875" lvl="1" indent="-342900">
              <a:buClrTx/>
              <a:buFont typeface="+mj-lt"/>
              <a:buAutoNum type="arabicPeriod"/>
            </a:pPr>
            <a:r>
              <a:rPr lang="en-GB" dirty="0" smtClean="0"/>
              <a:t>Flow: </a:t>
            </a:r>
            <a:r>
              <a:rPr lang="en-GB" b="0" dirty="0" smtClean="0"/>
              <a:t>create a constant flow</a:t>
            </a:r>
          </a:p>
          <a:p>
            <a:pPr marL="523875" lvl="1" indent="-342900">
              <a:buClrTx/>
              <a:buFont typeface="+mj-lt"/>
              <a:buAutoNum type="arabicPeriod"/>
            </a:pPr>
            <a:endParaRPr lang="en-GB" dirty="0" smtClean="0"/>
          </a:p>
          <a:p>
            <a:pPr marL="523875" lvl="1" indent="-342900">
              <a:buClrTx/>
              <a:buFont typeface="+mj-lt"/>
              <a:buAutoNum type="arabicPeriod"/>
            </a:pPr>
            <a:endParaRPr lang="en-GB" dirty="0" smtClean="0"/>
          </a:p>
          <a:p>
            <a:pPr marL="523875" lvl="1" indent="-342900">
              <a:buClrTx/>
              <a:buFont typeface="+mj-lt"/>
              <a:buAutoNum type="arabicPeriod"/>
            </a:pPr>
            <a:r>
              <a:rPr lang="en-GB" dirty="0" smtClean="0"/>
              <a:t>Pull: </a:t>
            </a:r>
            <a:r>
              <a:rPr lang="en-GB" b="0" dirty="0" smtClean="0"/>
              <a:t>produce based on demand</a:t>
            </a:r>
          </a:p>
          <a:p>
            <a:pPr marL="523875" lvl="1" indent="-342900">
              <a:buClrTx/>
              <a:buFont typeface="+mj-lt"/>
              <a:buAutoNum type="arabicPeriod"/>
            </a:pPr>
            <a:endParaRPr lang="en-GB" dirty="0" smtClean="0"/>
          </a:p>
          <a:p>
            <a:pPr marL="523875" lvl="1" indent="-342900">
              <a:buClrTx/>
              <a:buFont typeface="+mj-lt"/>
              <a:buAutoNum type="arabicPeriod"/>
            </a:pPr>
            <a:endParaRPr lang="en-GB" dirty="0" smtClean="0"/>
          </a:p>
          <a:p>
            <a:pPr marL="523875" lvl="1" indent="-342900">
              <a:buClrTx/>
              <a:buFont typeface="+mj-lt"/>
              <a:buAutoNum type="arabicPeriod"/>
            </a:pPr>
            <a:r>
              <a:rPr lang="en-GB" dirty="0" smtClean="0"/>
              <a:t>Perfection: </a:t>
            </a:r>
            <a:r>
              <a:rPr lang="en-GB" b="0" dirty="0"/>
              <a:t>c</a:t>
            </a:r>
            <a:r>
              <a:rPr lang="en-GB" b="0" dirty="0" smtClean="0"/>
              <a:t>ontinuous improvement</a:t>
            </a:r>
          </a:p>
        </p:txBody>
      </p:sp>
      <p:graphicFrame>
        <p:nvGraphicFramePr>
          <p:cNvPr id="5" name="Diagram 4"/>
          <p:cNvGraphicFramePr/>
          <p:nvPr>
            <p:extLst>
              <p:ext uri="{D42A27DB-BD31-4B8C-83A1-F6EECF244321}">
                <p14:modId xmlns:p14="http://schemas.microsoft.com/office/powerpoint/2010/main" val="2816435278"/>
              </p:ext>
            </p:extLst>
          </p:nvPr>
        </p:nvGraphicFramePr>
        <p:xfrm>
          <a:off x="5548545" y="3573016"/>
          <a:ext cx="4455495" cy="2924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wipe(down)">
                                      <p:cBhvr>
                                        <p:cTn id="17" dur="500"/>
                                        <p:tgtEl>
                                          <p:spTgt spid="3">
                                            <p:txEl>
                                              <p:pRg st="8" end="8"/>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wipe(down)">
                                      <p:cBhvr>
                                        <p:cTn id="22" dur="500"/>
                                        <p:tgtEl>
                                          <p:spTgt spid="3">
                                            <p:txEl>
                                              <p:pRg st="11" end="1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animEffect transition="in" filter="wipe(down)">
                                      <p:cBhvr>
                                        <p:cTn id="2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9"/>
          <p:cNvSpPr>
            <a:spLocks noGrp="1"/>
          </p:cNvSpPr>
          <p:nvPr>
            <p:ph type="title"/>
          </p:nvPr>
        </p:nvSpPr>
        <p:spPr/>
        <p:txBody>
          <a:bodyPr/>
          <a:lstStyle/>
          <a:p>
            <a:r>
              <a:rPr lang="en-GB" dirty="0" smtClean="0"/>
              <a:t>Lean Principles</a:t>
            </a:r>
          </a:p>
        </p:txBody>
      </p:sp>
      <p:sp>
        <p:nvSpPr>
          <p:cNvPr id="44" name="Text Box 49"/>
          <p:cNvSpPr txBox="1">
            <a:spLocks noChangeArrowheads="1"/>
          </p:cNvSpPr>
          <p:nvPr/>
        </p:nvSpPr>
        <p:spPr bwMode="auto">
          <a:xfrm rot="10800000">
            <a:off x="371922" y="3791990"/>
            <a:ext cx="461665" cy="2477601"/>
          </a:xfrm>
          <a:prstGeom prst="rect">
            <a:avLst/>
          </a:prstGeom>
          <a:noFill/>
          <a:ln w="9525">
            <a:noFill/>
            <a:miter lim="800000"/>
            <a:headEnd/>
            <a:tailEnd/>
          </a:ln>
          <a:effectLst/>
        </p:spPr>
        <p:txBody>
          <a:bodyPr vert="eaVert" wrap="none">
            <a:spAutoFit/>
          </a:bodyPr>
          <a:lstStyle/>
          <a:p>
            <a:pPr>
              <a:defRPr/>
            </a:pPr>
            <a:r>
              <a:rPr lang="en-US" dirty="0" smtClean="0">
                <a:effectLst>
                  <a:outerShdw blurRad="38100" dist="38100" dir="2700000" algn="tl">
                    <a:srgbClr val="C0C0C0"/>
                  </a:outerShdw>
                </a:effectLst>
                <a:latin typeface="Arial" charset="0"/>
                <a:cs typeface="Arial" charset="0"/>
              </a:rPr>
              <a:t>WORK IN PROGRESS</a:t>
            </a:r>
            <a:endParaRPr lang="nl-NL" dirty="0">
              <a:effectLst>
                <a:outerShdw blurRad="38100" dist="38100" dir="2700000" algn="tl">
                  <a:srgbClr val="C0C0C0"/>
                </a:outerShdw>
              </a:effectLst>
              <a:latin typeface="Arial" charset="0"/>
              <a:cs typeface="Arial" charset="0"/>
            </a:endParaRPr>
          </a:p>
        </p:txBody>
      </p:sp>
      <p:sp>
        <p:nvSpPr>
          <p:cNvPr id="12293" name="Line 55"/>
          <p:cNvSpPr>
            <a:spLocks noChangeShapeType="1"/>
          </p:cNvSpPr>
          <p:nvPr/>
        </p:nvSpPr>
        <p:spPr bwMode="auto">
          <a:xfrm flipH="1" flipV="1">
            <a:off x="844749" y="3741738"/>
            <a:ext cx="12501" cy="243046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nl-NL"/>
          </a:p>
        </p:txBody>
      </p:sp>
      <p:grpSp>
        <p:nvGrpSpPr>
          <p:cNvPr id="2" name="Group 3"/>
          <p:cNvGrpSpPr>
            <a:grpSpLocks/>
          </p:cNvGrpSpPr>
          <p:nvPr/>
        </p:nvGrpSpPr>
        <p:grpSpPr bwMode="auto">
          <a:xfrm>
            <a:off x="1703784" y="2671763"/>
            <a:ext cx="7265194" cy="3797300"/>
            <a:chOff x="359" y="1407"/>
            <a:chExt cx="5805" cy="3359"/>
          </a:xfrm>
        </p:grpSpPr>
        <p:grpSp>
          <p:nvGrpSpPr>
            <p:cNvPr id="3" name="Group 4"/>
            <p:cNvGrpSpPr>
              <a:grpSpLocks/>
            </p:cNvGrpSpPr>
            <p:nvPr/>
          </p:nvGrpSpPr>
          <p:grpSpPr bwMode="auto">
            <a:xfrm>
              <a:off x="714" y="1407"/>
              <a:ext cx="3284" cy="819"/>
              <a:chOff x="714" y="1407"/>
              <a:chExt cx="3284" cy="819"/>
            </a:xfrm>
          </p:grpSpPr>
          <p:sp>
            <p:nvSpPr>
              <p:cNvPr id="12314" name="Freeform 5"/>
              <p:cNvSpPr>
                <a:spLocks/>
              </p:cNvSpPr>
              <p:nvPr/>
            </p:nvSpPr>
            <p:spPr bwMode="auto">
              <a:xfrm>
                <a:off x="714" y="1535"/>
                <a:ext cx="2697" cy="497"/>
              </a:xfrm>
              <a:custGeom>
                <a:avLst/>
                <a:gdLst>
                  <a:gd name="T0" fmla="*/ 0 w 2697"/>
                  <a:gd name="T1" fmla="*/ 496 h 497"/>
                  <a:gd name="T2" fmla="*/ 0 w 2697"/>
                  <a:gd name="T3" fmla="*/ 418 h 497"/>
                  <a:gd name="T4" fmla="*/ 284 w 2697"/>
                  <a:gd name="T5" fmla="*/ 418 h 497"/>
                  <a:gd name="T6" fmla="*/ 319 w 2697"/>
                  <a:gd name="T7" fmla="*/ 370 h 497"/>
                  <a:gd name="T8" fmla="*/ 494 w 2697"/>
                  <a:gd name="T9" fmla="*/ 370 h 497"/>
                  <a:gd name="T10" fmla="*/ 494 w 2697"/>
                  <a:gd name="T11" fmla="*/ 310 h 497"/>
                  <a:gd name="T12" fmla="*/ 900 w 2697"/>
                  <a:gd name="T13" fmla="*/ 310 h 497"/>
                  <a:gd name="T14" fmla="*/ 966 w 2697"/>
                  <a:gd name="T15" fmla="*/ 60 h 497"/>
                  <a:gd name="T16" fmla="*/ 1080 w 2697"/>
                  <a:gd name="T17" fmla="*/ 0 h 497"/>
                  <a:gd name="T18" fmla="*/ 1149 w 2697"/>
                  <a:gd name="T19" fmla="*/ 310 h 497"/>
                  <a:gd name="T20" fmla="*/ 1418 w 2697"/>
                  <a:gd name="T21" fmla="*/ 310 h 497"/>
                  <a:gd name="T22" fmla="*/ 1418 w 2697"/>
                  <a:gd name="T23" fmla="*/ 269 h 497"/>
                  <a:gd name="T24" fmla="*/ 1527 w 2697"/>
                  <a:gd name="T25" fmla="*/ 269 h 497"/>
                  <a:gd name="T26" fmla="*/ 1527 w 2697"/>
                  <a:gd name="T27" fmla="*/ 310 h 497"/>
                  <a:gd name="T28" fmla="*/ 1568 w 2697"/>
                  <a:gd name="T29" fmla="*/ 310 h 497"/>
                  <a:gd name="T30" fmla="*/ 1568 w 2697"/>
                  <a:gd name="T31" fmla="*/ 269 h 497"/>
                  <a:gd name="T32" fmla="*/ 1655 w 2697"/>
                  <a:gd name="T33" fmla="*/ 269 h 497"/>
                  <a:gd name="T34" fmla="*/ 1655 w 2697"/>
                  <a:gd name="T35" fmla="*/ 230 h 497"/>
                  <a:gd name="T36" fmla="*/ 1688 w 2697"/>
                  <a:gd name="T37" fmla="*/ 230 h 497"/>
                  <a:gd name="T38" fmla="*/ 1688 w 2697"/>
                  <a:gd name="T39" fmla="*/ 190 h 497"/>
                  <a:gd name="T40" fmla="*/ 1722 w 2697"/>
                  <a:gd name="T41" fmla="*/ 190 h 497"/>
                  <a:gd name="T42" fmla="*/ 1722 w 2697"/>
                  <a:gd name="T43" fmla="*/ 151 h 497"/>
                  <a:gd name="T44" fmla="*/ 1885 w 2697"/>
                  <a:gd name="T45" fmla="*/ 151 h 497"/>
                  <a:gd name="T46" fmla="*/ 1885 w 2697"/>
                  <a:gd name="T47" fmla="*/ 181 h 497"/>
                  <a:gd name="T48" fmla="*/ 2069 w 2697"/>
                  <a:gd name="T49" fmla="*/ 181 h 497"/>
                  <a:gd name="T50" fmla="*/ 2069 w 2697"/>
                  <a:gd name="T51" fmla="*/ 220 h 497"/>
                  <a:gd name="T52" fmla="*/ 2297 w 2697"/>
                  <a:gd name="T53" fmla="*/ 220 h 497"/>
                  <a:gd name="T54" fmla="*/ 2311 w 2697"/>
                  <a:gd name="T55" fmla="*/ 259 h 497"/>
                  <a:gd name="T56" fmla="*/ 2352 w 2697"/>
                  <a:gd name="T57" fmla="*/ 259 h 497"/>
                  <a:gd name="T58" fmla="*/ 2371 w 2697"/>
                  <a:gd name="T59" fmla="*/ 310 h 497"/>
                  <a:gd name="T60" fmla="*/ 2412 w 2697"/>
                  <a:gd name="T61" fmla="*/ 310 h 497"/>
                  <a:gd name="T62" fmla="*/ 2445 w 2697"/>
                  <a:gd name="T63" fmla="*/ 418 h 497"/>
                  <a:gd name="T64" fmla="*/ 2681 w 2697"/>
                  <a:gd name="T65" fmla="*/ 418 h 497"/>
                  <a:gd name="T66" fmla="*/ 2696 w 2697"/>
                  <a:gd name="T67" fmla="*/ 496 h 497"/>
                  <a:gd name="T68" fmla="*/ 0 w 2697"/>
                  <a:gd name="T69" fmla="*/ 496 h 497"/>
                  <a:gd name="T70" fmla="*/ 0 w 2697"/>
                  <a:gd name="T71" fmla="*/ 496 h 4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97"/>
                  <a:gd name="T109" fmla="*/ 0 h 497"/>
                  <a:gd name="T110" fmla="*/ 2697 w 2697"/>
                  <a:gd name="T111" fmla="*/ 497 h 4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97" h="497">
                    <a:moveTo>
                      <a:pt x="0" y="496"/>
                    </a:moveTo>
                    <a:lnTo>
                      <a:pt x="0" y="418"/>
                    </a:lnTo>
                    <a:lnTo>
                      <a:pt x="284" y="418"/>
                    </a:lnTo>
                    <a:lnTo>
                      <a:pt x="319" y="370"/>
                    </a:lnTo>
                    <a:lnTo>
                      <a:pt x="494" y="370"/>
                    </a:lnTo>
                    <a:lnTo>
                      <a:pt x="494" y="310"/>
                    </a:lnTo>
                    <a:lnTo>
                      <a:pt x="900" y="310"/>
                    </a:lnTo>
                    <a:lnTo>
                      <a:pt x="966" y="60"/>
                    </a:lnTo>
                    <a:lnTo>
                      <a:pt x="1080" y="0"/>
                    </a:lnTo>
                    <a:lnTo>
                      <a:pt x="1149" y="310"/>
                    </a:lnTo>
                    <a:lnTo>
                      <a:pt x="1418" y="310"/>
                    </a:lnTo>
                    <a:lnTo>
                      <a:pt x="1418" y="269"/>
                    </a:lnTo>
                    <a:lnTo>
                      <a:pt x="1527" y="269"/>
                    </a:lnTo>
                    <a:lnTo>
                      <a:pt x="1527" y="310"/>
                    </a:lnTo>
                    <a:lnTo>
                      <a:pt x="1568" y="310"/>
                    </a:lnTo>
                    <a:lnTo>
                      <a:pt x="1568" y="269"/>
                    </a:lnTo>
                    <a:lnTo>
                      <a:pt x="1655" y="269"/>
                    </a:lnTo>
                    <a:lnTo>
                      <a:pt x="1655" y="230"/>
                    </a:lnTo>
                    <a:lnTo>
                      <a:pt x="1688" y="230"/>
                    </a:lnTo>
                    <a:lnTo>
                      <a:pt x="1688" y="190"/>
                    </a:lnTo>
                    <a:lnTo>
                      <a:pt x="1722" y="190"/>
                    </a:lnTo>
                    <a:lnTo>
                      <a:pt x="1722" y="151"/>
                    </a:lnTo>
                    <a:lnTo>
                      <a:pt x="1885" y="151"/>
                    </a:lnTo>
                    <a:lnTo>
                      <a:pt x="1885" y="181"/>
                    </a:lnTo>
                    <a:lnTo>
                      <a:pt x="2069" y="181"/>
                    </a:lnTo>
                    <a:lnTo>
                      <a:pt x="2069" y="220"/>
                    </a:lnTo>
                    <a:lnTo>
                      <a:pt x="2297" y="220"/>
                    </a:lnTo>
                    <a:lnTo>
                      <a:pt x="2311" y="259"/>
                    </a:lnTo>
                    <a:lnTo>
                      <a:pt x="2352" y="259"/>
                    </a:lnTo>
                    <a:lnTo>
                      <a:pt x="2371" y="310"/>
                    </a:lnTo>
                    <a:lnTo>
                      <a:pt x="2412" y="310"/>
                    </a:lnTo>
                    <a:lnTo>
                      <a:pt x="2445" y="418"/>
                    </a:lnTo>
                    <a:lnTo>
                      <a:pt x="2681" y="418"/>
                    </a:lnTo>
                    <a:lnTo>
                      <a:pt x="2696" y="496"/>
                    </a:lnTo>
                    <a:lnTo>
                      <a:pt x="0" y="496"/>
                    </a:lnTo>
                  </a:path>
                </a:pathLst>
              </a:custGeom>
              <a:solidFill>
                <a:srgbClr val="FFFFFF"/>
              </a:solidFill>
              <a:ln w="9207">
                <a:solidFill>
                  <a:srgbClr val="0000A1"/>
                </a:solidFill>
                <a:round/>
                <a:headEnd/>
                <a:tailEnd/>
              </a:ln>
            </p:spPr>
            <p:txBody>
              <a:bodyPr lIns="0" tIns="0" rIns="0" bIns="0"/>
              <a:lstStyle/>
              <a:p>
                <a:endParaRPr lang="nl-NL"/>
              </a:p>
            </p:txBody>
          </p:sp>
          <p:sp>
            <p:nvSpPr>
              <p:cNvPr id="12315" name="Line 6"/>
              <p:cNvSpPr>
                <a:spLocks noChangeShapeType="1"/>
              </p:cNvSpPr>
              <p:nvPr/>
            </p:nvSpPr>
            <p:spPr bwMode="auto">
              <a:xfrm flipH="1" flipV="1">
                <a:off x="1766" y="1407"/>
                <a:ext cx="97" cy="438"/>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16" name="Line 7"/>
              <p:cNvSpPr>
                <a:spLocks noChangeShapeType="1"/>
              </p:cNvSpPr>
              <p:nvPr/>
            </p:nvSpPr>
            <p:spPr bwMode="auto">
              <a:xfrm flipH="1">
                <a:off x="1208" y="1905"/>
                <a:ext cx="1931" cy="0"/>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17" name="Freeform 8"/>
              <p:cNvSpPr>
                <a:spLocks/>
              </p:cNvSpPr>
              <p:nvPr/>
            </p:nvSpPr>
            <p:spPr bwMode="auto">
              <a:xfrm>
                <a:off x="2896" y="1545"/>
                <a:ext cx="89" cy="211"/>
              </a:xfrm>
              <a:custGeom>
                <a:avLst/>
                <a:gdLst>
                  <a:gd name="T0" fmla="*/ 88 w 89"/>
                  <a:gd name="T1" fmla="*/ 210 h 211"/>
                  <a:gd name="T2" fmla="*/ 15 w 89"/>
                  <a:gd name="T3" fmla="*/ 0 h 211"/>
                  <a:gd name="T4" fmla="*/ 0 w 89"/>
                  <a:gd name="T5" fmla="*/ 0 h 211"/>
                  <a:gd name="T6" fmla="*/ 73 w 89"/>
                  <a:gd name="T7" fmla="*/ 210 h 211"/>
                  <a:gd name="T8" fmla="*/ 88 w 89"/>
                  <a:gd name="T9" fmla="*/ 210 h 211"/>
                  <a:gd name="T10" fmla="*/ 88 w 89"/>
                  <a:gd name="T11" fmla="*/ 210 h 211"/>
                  <a:gd name="T12" fmla="*/ 0 60000 65536"/>
                  <a:gd name="T13" fmla="*/ 0 60000 65536"/>
                  <a:gd name="T14" fmla="*/ 0 60000 65536"/>
                  <a:gd name="T15" fmla="*/ 0 60000 65536"/>
                  <a:gd name="T16" fmla="*/ 0 60000 65536"/>
                  <a:gd name="T17" fmla="*/ 0 60000 65536"/>
                  <a:gd name="T18" fmla="*/ 0 w 89"/>
                  <a:gd name="T19" fmla="*/ 0 h 211"/>
                  <a:gd name="T20" fmla="*/ 89 w 89"/>
                  <a:gd name="T21" fmla="*/ 211 h 211"/>
                </a:gdLst>
                <a:ahLst/>
                <a:cxnLst>
                  <a:cxn ang="T12">
                    <a:pos x="T0" y="T1"/>
                  </a:cxn>
                  <a:cxn ang="T13">
                    <a:pos x="T2" y="T3"/>
                  </a:cxn>
                  <a:cxn ang="T14">
                    <a:pos x="T4" y="T5"/>
                  </a:cxn>
                  <a:cxn ang="T15">
                    <a:pos x="T6" y="T7"/>
                  </a:cxn>
                  <a:cxn ang="T16">
                    <a:pos x="T8" y="T9"/>
                  </a:cxn>
                  <a:cxn ang="T17">
                    <a:pos x="T10" y="T11"/>
                  </a:cxn>
                </a:cxnLst>
                <a:rect l="T18" t="T19" r="T20" b="T21"/>
                <a:pathLst>
                  <a:path w="89" h="211">
                    <a:moveTo>
                      <a:pt x="88" y="210"/>
                    </a:moveTo>
                    <a:lnTo>
                      <a:pt x="15" y="0"/>
                    </a:lnTo>
                    <a:lnTo>
                      <a:pt x="0" y="0"/>
                    </a:lnTo>
                    <a:lnTo>
                      <a:pt x="73" y="210"/>
                    </a:lnTo>
                    <a:lnTo>
                      <a:pt x="88" y="210"/>
                    </a:lnTo>
                  </a:path>
                </a:pathLst>
              </a:custGeom>
              <a:solidFill>
                <a:srgbClr val="000000"/>
              </a:solidFill>
              <a:ln w="9207">
                <a:solidFill>
                  <a:srgbClr val="0000A1"/>
                </a:solidFill>
                <a:round/>
                <a:headEnd/>
                <a:tailEnd/>
              </a:ln>
            </p:spPr>
            <p:txBody>
              <a:bodyPr lIns="0" tIns="0" rIns="0" bIns="0"/>
              <a:lstStyle/>
              <a:p>
                <a:endParaRPr lang="nl-NL"/>
              </a:p>
            </p:txBody>
          </p:sp>
          <p:sp>
            <p:nvSpPr>
              <p:cNvPr id="12318" name="Freeform 9"/>
              <p:cNvSpPr>
                <a:spLocks/>
              </p:cNvSpPr>
              <p:nvPr/>
            </p:nvSpPr>
            <p:spPr bwMode="auto">
              <a:xfrm>
                <a:off x="2889" y="1616"/>
                <a:ext cx="79" cy="10"/>
              </a:xfrm>
              <a:custGeom>
                <a:avLst/>
                <a:gdLst>
                  <a:gd name="T0" fmla="*/ 73 w 79"/>
                  <a:gd name="T1" fmla="*/ 0 h 10"/>
                  <a:gd name="T2" fmla="*/ 0 w 79"/>
                  <a:gd name="T3" fmla="*/ 0 h 10"/>
                  <a:gd name="T4" fmla="*/ 4 w 79"/>
                  <a:gd name="T5" fmla="*/ 9 h 10"/>
                  <a:gd name="T6" fmla="*/ 78 w 79"/>
                  <a:gd name="T7" fmla="*/ 9 h 10"/>
                  <a:gd name="T8" fmla="*/ 73 w 79"/>
                  <a:gd name="T9" fmla="*/ 0 h 10"/>
                  <a:gd name="T10" fmla="*/ 73 w 79"/>
                  <a:gd name="T11" fmla="*/ 0 h 10"/>
                  <a:gd name="T12" fmla="*/ 0 60000 65536"/>
                  <a:gd name="T13" fmla="*/ 0 60000 65536"/>
                  <a:gd name="T14" fmla="*/ 0 60000 65536"/>
                  <a:gd name="T15" fmla="*/ 0 60000 65536"/>
                  <a:gd name="T16" fmla="*/ 0 60000 65536"/>
                  <a:gd name="T17" fmla="*/ 0 60000 65536"/>
                  <a:gd name="T18" fmla="*/ 0 w 79"/>
                  <a:gd name="T19" fmla="*/ 0 h 10"/>
                  <a:gd name="T20" fmla="*/ 79 w 7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79" h="10">
                    <a:moveTo>
                      <a:pt x="73" y="0"/>
                    </a:moveTo>
                    <a:lnTo>
                      <a:pt x="0" y="0"/>
                    </a:lnTo>
                    <a:lnTo>
                      <a:pt x="4" y="9"/>
                    </a:lnTo>
                    <a:lnTo>
                      <a:pt x="78" y="9"/>
                    </a:lnTo>
                    <a:lnTo>
                      <a:pt x="73" y="0"/>
                    </a:lnTo>
                  </a:path>
                </a:pathLst>
              </a:custGeom>
              <a:solidFill>
                <a:srgbClr val="000000"/>
              </a:solidFill>
              <a:ln w="9207">
                <a:solidFill>
                  <a:srgbClr val="0000A1"/>
                </a:solidFill>
                <a:round/>
                <a:headEnd/>
                <a:tailEnd/>
              </a:ln>
            </p:spPr>
            <p:txBody>
              <a:bodyPr lIns="0" tIns="0" rIns="0" bIns="0"/>
              <a:lstStyle/>
              <a:p>
                <a:endParaRPr lang="nl-NL"/>
              </a:p>
            </p:txBody>
          </p:sp>
          <p:sp>
            <p:nvSpPr>
              <p:cNvPr id="12319" name="Line 10"/>
              <p:cNvSpPr>
                <a:spLocks noChangeShapeType="1"/>
              </p:cNvSpPr>
              <p:nvPr/>
            </p:nvSpPr>
            <p:spPr bwMode="auto">
              <a:xfrm>
                <a:off x="2653" y="1563"/>
                <a:ext cx="0" cy="145"/>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20" name="Line 11"/>
              <p:cNvSpPr>
                <a:spLocks noChangeShapeType="1"/>
              </p:cNvSpPr>
              <p:nvPr/>
            </p:nvSpPr>
            <p:spPr bwMode="auto">
              <a:xfrm>
                <a:off x="2549" y="1629"/>
                <a:ext cx="0" cy="50"/>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21" name="Line 12"/>
              <p:cNvSpPr>
                <a:spLocks noChangeShapeType="1"/>
              </p:cNvSpPr>
              <p:nvPr/>
            </p:nvSpPr>
            <p:spPr bwMode="auto">
              <a:xfrm>
                <a:off x="1455" y="1829"/>
                <a:ext cx="0" cy="13"/>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22" name="Line 13"/>
              <p:cNvSpPr>
                <a:spLocks noChangeShapeType="1"/>
              </p:cNvSpPr>
              <p:nvPr/>
            </p:nvSpPr>
            <p:spPr bwMode="auto">
              <a:xfrm>
                <a:off x="1425" y="1829"/>
                <a:ext cx="0" cy="13"/>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23" name="Line 14"/>
              <p:cNvSpPr>
                <a:spLocks noChangeShapeType="1"/>
              </p:cNvSpPr>
              <p:nvPr/>
            </p:nvSpPr>
            <p:spPr bwMode="auto">
              <a:xfrm>
                <a:off x="1336" y="1829"/>
                <a:ext cx="0" cy="13"/>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24" name="Line 15"/>
              <p:cNvSpPr>
                <a:spLocks noChangeShapeType="1"/>
              </p:cNvSpPr>
              <p:nvPr/>
            </p:nvSpPr>
            <p:spPr bwMode="auto">
              <a:xfrm>
                <a:off x="1306" y="1829"/>
                <a:ext cx="0" cy="13"/>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25" name="Freeform 16"/>
              <p:cNvSpPr>
                <a:spLocks/>
              </p:cNvSpPr>
              <p:nvPr/>
            </p:nvSpPr>
            <p:spPr bwMode="auto">
              <a:xfrm>
                <a:off x="1644" y="1648"/>
                <a:ext cx="220" cy="198"/>
              </a:xfrm>
              <a:custGeom>
                <a:avLst/>
                <a:gdLst>
                  <a:gd name="T0" fmla="*/ 219 w 220"/>
                  <a:gd name="T1" fmla="*/ 197 h 198"/>
                  <a:gd name="T2" fmla="*/ 202 w 220"/>
                  <a:gd name="T3" fmla="*/ 197 h 198"/>
                  <a:gd name="T4" fmla="*/ 200 w 220"/>
                  <a:gd name="T5" fmla="*/ 188 h 198"/>
                  <a:gd name="T6" fmla="*/ 191 w 220"/>
                  <a:gd name="T7" fmla="*/ 162 h 198"/>
                  <a:gd name="T8" fmla="*/ 181 w 220"/>
                  <a:gd name="T9" fmla="*/ 140 h 198"/>
                  <a:gd name="T10" fmla="*/ 164 w 220"/>
                  <a:gd name="T11" fmla="*/ 118 h 198"/>
                  <a:gd name="T12" fmla="*/ 145 w 220"/>
                  <a:gd name="T13" fmla="*/ 101 h 198"/>
                  <a:gd name="T14" fmla="*/ 123 w 220"/>
                  <a:gd name="T15" fmla="*/ 90 h 198"/>
                  <a:gd name="T16" fmla="*/ 100 w 220"/>
                  <a:gd name="T17" fmla="*/ 81 h 198"/>
                  <a:gd name="T18" fmla="*/ 0 w 220"/>
                  <a:gd name="T19" fmla="*/ 81 h 198"/>
                  <a:gd name="T20" fmla="*/ 23 w 220"/>
                  <a:gd name="T21" fmla="*/ 0 h 198"/>
                  <a:gd name="T22" fmla="*/ 175 w 220"/>
                  <a:gd name="T23" fmla="*/ 0 h 198"/>
                  <a:gd name="T24" fmla="*/ 219 w 220"/>
                  <a:gd name="T25" fmla="*/ 197 h 198"/>
                  <a:gd name="T26" fmla="*/ 219 w 220"/>
                  <a:gd name="T27" fmla="*/ 197 h 1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0"/>
                  <a:gd name="T43" fmla="*/ 0 h 198"/>
                  <a:gd name="T44" fmla="*/ 220 w 220"/>
                  <a:gd name="T45" fmla="*/ 198 h 1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0" h="198">
                    <a:moveTo>
                      <a:pt x="219" y="197"/>
                    </a:moveTo>
                    <a:lnTo>
                      <a:pt x="202" y="197"/>
                    </a:lnTo>
                    <a:lnTo>
                      <a:pt x="200" y="188"/>
                    </a:lnTo>
                    <a:lnTo>
                      <a:pt x="191" y="162"/>
                    </a:lnTo>
                    <a:lnTo>
                      <a:pt x="181" y="140"/>
                    </a:lnTo>
                    <a:lnTo>
                      <a:pt x="164" y="118"/>
                    </a:lnTo>
                    <a:lnTo>
                      <a:pt x="145" y="101"/>
                    </a:lnTo>
                    <a:lnTo>
                      <a:pt x="123" y="90"/>
                    </a:lnTo>
                    <a:lnTo>
                      <a:pt x="100" y="81"/>
                    </a:lnTo>
                    <a:lnTo>
                      <a:pt x="0" y="81"/>
                    </a:lnTo>
                    <a:lnTo>
                      <a:pt x="23" y="0"/>
                    </a:lnTo>
                    <a:lnTo>
                      <a:pt x="175" y="0"/>
                    </a:lnTo>
                    <a:lnTo>
                      <a:pt x="219" y="197"/>
                    </a:lnTo>
                  </a:path>
                </a:pathLst>
              </a:custGeom>
              <a:solidFill>
                <a:srgbClr val="000000"/>
              </a:solidFill>
              <a:ln w="9207">
                <a:solidFill>
                  <a:srgbClr val="0000A1"/>
                </a:solidFill>
                <a:round/>
                <a:headEnd/>
                <a:tailEnd/>
              </a:ln>
            </p:spPr>
            <p:txBody>
              <a:bodyPr lIns="0" tIns="0" rIns="0" bIns="0"/>
              <a:lstStyle/>
              <a:p>
                <a:endParaRPr lang="nl-NL"/>
              </a:p>
            </p:txBody>
          </p:sp>
          <p:sp>
            <p:nvSpPr>
              <p:cNvPr id="12326" name="Line 17"/>
              <p:cNvSpPr>
                <a:spLocks noChangeShapeType="1"/>
              </p:cNvSpPr>
              <p:nvPr/>
            </p:nvSpPr>
            <p:spPr bwMode="auto">
              <a:xfrm>
                <a:off x="845" y="1936"/>
                <a:ext cx="0" cy="16"/>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27" name="Line 18"/>
              <p:cNvSpPr>
                <a:spLocks noChangeShapeType="1"/>
              </p:cNvSpPr>
              <p:nvPr/>
            </p:nvSpPr>
            <p:spPr bwMode="auto">
              <a:xfrm>
                <a:off x="714" y="1902"/>
                <a:ext cx="0" cy="50"/>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28" name="Freeform 19"/>
              <p:cNvSpPr>
                <a:spLocks/>
              </p:cNvSpPr>
              <p:nvPr/>
            </p:nvSpPr>
            <p:spPr bwMode="auto">
              <a:xfrm>
                <a:off x="2874" y="1648"/>
                <a:ext cx="63" cy="108"/>
              </a:xfrm>
              <a:custGeom>
                <a:avLst/>
                <a:gdLst>
                  <a:gd name="T0" fmla="*/ 61 w 63"/>
                  <a:gd name="T1" fmla="*/ 0 h 108"/>
                  <a:gd name="T2" fmla="*/ 0 w 63"/>
                  <a:gd name="T3" fmla="*/ 107 h 108"/>
                  <a:gd name="T4" fmla="*/ 4 w 63"/>
                  <a:gd name="T5" fmla="*/ 107 h 108"/>
                  <a:gd name="T6" fmla="*/ 62 w 63"/>
                  <a:gd name="T7" fmla="*/ 3 h 108"/>
                  <a:gd name="T8" fmla="*/ 61 w 63"/>
                  <a:gd name="T9" fmla="*/ 0 h 108"/>
                  <a:gd name="T10" fmla="*/ 61 w 63"/>
                  <a:gd name="T11" fmla="*/ 0 h 108"/>
                  <a:gd name="T12" fmla="*/ 0 60000 65536"/>
                  <a:gd name="T13" fmla="*/ 0 60000 65536"/>
                  <a:gd name="T14" fmla="*/ 0 60000 65536"/>
                  <a:gd name="T15" fmla="*/ 0 60000 65536"/>
                  <a:gd name="T16" fmla="*/ 0 60000 65536"/>
                  <a:gd name="T17" fmla="*/ 0 60000 65536"/>
                  <a:gd name="T18" fmla="*/ 0 w 63"/>
                  <a:gd name="T19" fmla="*/ 0 h 108"/>
                  <a:gd name="T20" fmla="*/ 63 w 63"/>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63" h="108">
                    <a:moveTo>
                      <a:pt x="61" y="0"/>
                    </a:moveTo>
                    <a:lnTo>
                      <a:pt x="0" y="107"/>
                    </a:lnTo>
                    <a:lnTo>
                      <a:pt x="4" y="107"/>
                    </a:lnTo>
                    <a:lnTo>
                      <a:pt x="62" y="3"/>
                    </a:lnTo>
                    <a:lnTo>
                      <a:pt x="61" y="0"/>
                    </a:lnTo>
                  </a:path>
                </a:pathLst>
              </a:custGeom>
              <a:solidFill>
                <a:srgbClr val="000000"/>
              </a:solidFill>
              <a:ln w="9207">
                <a:solidFill>
                  <a:srgbClr val="0000A1"/>
                </a:solidFill>
                <a:round/>
                <a:headEnd/>
                <a:tailEnd/>
              </a:ln>
            </p:spPr>
            <p:txBody>
              <a:bodyPr lIns="0" tIns="0" rIns="0" bIns="0"/>
              <a:lstStyle/>
              <a:p>
                <a:endParaRPr lang="nl-NL"/>
              </a:p>
            </p:txBody>
          </p:sp>
          <p:sp>
            <p:nvSpPr>
              <p:cNvPr id="12329" name="Line 20"/>
              <p:cNvSpPr>
                <a:spLocks noChangeShapeType="1"/>
              </p:cNvSpPr>
              <p:nvPr/>
            </p:nvSpPr>
            <p:spPr bwMode="auto">
              <a:xfrm>
                <a:off x="3943" y="1905"/>
                <a:ext cx="0" cy="57"/>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30" name="Freeform 21"/>
              <p:cNvSpPr>
                <a:spLocks/>
              </p:cNvSpPr>
              <p:nvPr/>
            </p:nvSpPr>
            <p:spPr bwMode="auto">
              <a:xfrm>
                <a:off x="714" y="1964"/>
                <a:ext cx="3284" cy="262"/>
              </a:xfrm>
              <a:custGeom>
                <a:avLst/>
                <a:gdLst>
                  <a:gd name="T0" fmla="*/ 0 w 3284"/>
                  <a:gd name="T1" fmla="*/ 63 h 262"/>
                  <a:gd name="T2" fmla="*/ 8 w 3284"/>
                  <a:gd name="T3" fmla="*/ 99 h 262"/>
                  <a:gd name="T4" fmla="*/ 20 w 3284"/>
                  <a:gd name="T5" fmla="*/ 131 h 262"/>
                  <a:gd name="T6" fmla="*/ 35 w 3284"/>
                  <a:gd name="T7" fmla="*/ 163 h 262"/>
                  <a:gd name="T8" fmla="*/ 55 w 3284"/>
                  <a:gd name="T9" fmla="*/ 191 h 262"/>
                  <a:gd name="T10" fmla="*/ 79 w 3284"/>
                  <a:gd name="T11" fmla="*/ 215 h 262"/>
                  <a:gd name="T12" fmla="*/ 104 w 3284"/>
                  <a:gd name="T13" fmla="*/ 235 h 262"/>
                  <a:gd name="T14" fmla="*/ 134 w 3284"/>
                  <a:gd name="T15" fmla="*/ 251 h 262"/>
                  <a:gd name="T16" fmla="*/ 163 w 3284"/>
                  <a:gd name="T17" fmla="*/ 261 h 262"/>
                  <a:gd name="T18" fmla="*/ 2985 w 3284"/>
                  <a:gd name="T19" fmla="*/ 258 h 262"/>
                  <a:gd name="T20" fmla="*/ 3283 w 3284"/>
                  <a:gd name="T21" fmla="*/ 0 h 262"/>
                  <a:gd name="T22" fmla="*/ 2452 w 3284"/>
                  <a:gd name="T23" fmla="*/ 49 h 262"/>
                  <a:gd name="T24" fmla="*/ 0 w 3284"/>
                  <a:gd name="T25" fmla="*/ 49 h 262"/>
                  <a:gd name="T26" fmla="*/ 0 w 3284"/>
                  <a:gd name="T27" fmla="*/ 63 h 262"/>
                  <a:gd name="T28" fmla="*/ 0 w 3284"/>
                  <a:gd name="T29" fmla="*/ 63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84"/>
                  <a:gd name="T46" fmla="*/ 0 h 262"/>
                  <a:gd name="T47" fmla="*/ 3284 w 3284"/>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84" h="262">
                    <a:moveTo>
                      <a:pt x="0" y="63"/>
                    </a:moveTo>
                    <a:lnTo>
                      <a:pt x="8" y="99"/>
                    </a:lnTo>
                    <a:lnTo>
                      <a:pt x="20" y="131"/>
                    </a:lnTo>
                    <a:lnTo>
                      <a:pt x="35" y="163"/>
                    </a:lnTo>
                    <a:lnTo>
                      <a:pt x="55" y="191"/>
                    </a:lnTo>
                    <a:lnTo>
                      <a:pt x="79" y="215"/>
                    </a:lnTo>
                    <a:lnTo>
                      <a:pt x="104" y="235"/>
                    </a:lnTo>
                    <a:lnTo>
                      <a:pt x="134" y="251"/>
                    </a:lnTo>
                    <a:lnTo>
                      <a:pt x="163" y="261"/>
                    </a:lnTo>
                    <a:lnTo>
                      <a:pt x="2985" y="258"/>
                    </a:lnTo>
                    <a:lnTo>
                      <a:pt x="3283" y="0"/>
                    </a:lnTo>
                    <a:lnTo>
                      <a:pt x="2452" y="49"/>
                    </a:lnTo>
                    <a:lnTo>
                      <a:pt x="0" y="49"/>
                    </a:lnTo>
                    <a:lnTo>
                      <a:pt x="0" y="63"/>
                    </a:lnTo>
                  </a:path>
                </a:pathLst>
              </a:custGeom>
              <a:solidFill>
                <a:srgbClr val="FF0000"/>
              </a:solidFill>
              <a:ln w="9207">
                <a:solidFill>
                  <a:srgbClr val="0000A1"/>
                </a:solidFill>
                <a:round/>
                <a:headEnd/>
                <a:tailEnd/>
              </a:ln>
            </p:spPr>
            <p:txBody>
              <a:bodyPr lIns="0" tIns="0" rIns="0" bIns="0"/>
              <a:lstStyle/>
              <a:p>
                <a:endParaRPr lang="nl-NL"/>
              </a:p>
            </p:txBody>
          </p:sp>
        </p:grpSp>
        <p:sp>
          <p:nvSpPr>
            <p:cNvPr id="12297" name="Freeform 22"/>
            <p:cNvSpPr>
              <a:spLocks/>
            </p:cNvSpPr>
            <p:nvPr/>
          </p:nvSpPr>
          <p:spPr bwMode="auto">
            <a:xfrm>
              <a:off x="359" y="2171"/>
              <a:ext cx="5805" cy="243"/>
            </a:xfrm>
            <a:custGeom>
              <a:avLst/>
              <a:gdLst>
                <a:gd name="T0" fmla="*/ 35 w 5805"/>
                <a:gd name="T1" fmla="*/ 228 h 243"/>
                <a:gd name="T2" fmla="*/ 164 w 5805"/>
                <a:gd name="T3" fmla="*/ 178 h 243"/>
                <a:gd name="T4" fmla="*/ 332 w 5805"/>
                <a:gd name="T5" fmla="*/ 121 h 243"/>
                <a:gd name="T6" fmla="*/ 482 w 5805"/>
                <a:gd name="T7" fmla="*/ 83 h 243"/>
                <a:gd name="T8" fmla="*/ 594 w 5805"/>
                <a:gd name="T9" fmla="*/ 91 h 243"/>
                <a:gd name="T10" fmla="*/ 729 w 5805"/>
                <a:gd name="T11" fmla="*/ 129 h 243"/>
                <a:gd name="T12" fmla="*/ 870 w 5805"/>
                <a:gd name="T13" fmla="*/ 174 h 243"/>
                <a:gd name="T14" fmla="*/ 995 w 5805"/>
                <a:gd name="T15" fmla="*/ 201 h 243"/>
                <a:gd name="T16" fmla="*/ 1116 w 5805"/>
                <a:gd name="T17" fmla="*/ 187 h 243"/>
                <a:gd name="T18" fmla="*/ 1270 w 5805"/>
                <a:gd name="T19" fmla="*/ 135 h 243"/>
                <a:gd name="T20" fmla="*/ 1429 w 5805"/>
                <a:gd name="T21" fmla="*/ 77 h 243"/>
                <a:gd name="T22" fmla="*/ 1570 w 5805"/>
                <a:gd name="T23" fmla="*/ 42 h 243"/>
                <a:gd name="T24" fmla="*/ 1683 w 5805"/>
                <a:gd name="T25" fmla="*/ 56 h 243"/>
                <a:gd name="T26" fmla="*/ 1818 w 5805"/>
                <a:gd name="T27" fmla="*/ 109 h 243"/>
                <a:gd name="T28" fmla="*/ 1957 w 5805"/>
                <a:gd name="T29" fmla="*/ 167 h 243"/>
                <a:gd name="T30" fmla="*/ 2082 w 5805"/>
                <a:gd name="T31" fmla="*/ 201 h 243"/>
                <a:gd name="T32" fmla="*/ 2180 w 5805"/>
                <a:gd name="T33" fmla="*/ 187 h 243"/>
                <a:gd name="T34" fmla="*/ 2294 w 5805"/>
                <a:gd name="T35" fmla="*/ 137 h 243"/>
                <a:gd name="T36" fmla="*/ 2410 w 5805"/>
                <a:gd name="T37" fmla="*/ 80 h 243"/>
                <a:gd name="T38" fmla="*/ 2516 w 5805"/>
                <a:gd name="T39" fmla="*/ 43 h 243"/>
                <a:gd name="T40" fmla="*/ 2623 w 5805"/>
                <a:gd name="T41" fmla="*/ 55 h 243"/>
                <a:gd name="T42" fmla="*/ 2758 w 5805"/>
                <a:gd name="T43" fmla="*/ 108 h 243"/>
                <a:gd name="T44" fmla="*/ 2898 w 5805"/>
                <a:gd name="T45" fmla="*/ 168 h 243"/>
                <a:gd name="T46" fmla="*/ 3023 w 5805"/>
                <a:gd name="T47" fmla="*/ 201 h 243"/>
                <a:gd name="T48" fmla="*/ 3120 w 5805"/>
                <a:gd name="T49" fmla="*/ 181 h 243"/>
                <a:gd name="T50" fmla="*/ 3228 w 5805"/>
                <a:gd name="T51" fmla="*/ 121 h 243"/>
                <a:gd name="T52" fmla="*/ 3340 w 5805"/>
                <a:gd name="T53" fmla="*/ 52 h 243"/>
                <a:gd name="T54" fmla="*/ 3443 w 5805"/>
                <a:gd name="T55" fmla="*/ 5 h 243"/>
                <a:gd name="T56" fmla="*/ 3561 w 5805"/>
                <a:gd name="T57" fmla="*/ 12 h 243"/>
                <a:gd name="T58" fmla="*/ 3714 w 5805"/>
                <a:gd name="T59" fmla="*/ 63 h 243"/>
                <a:gd name="T60" fmla="*/ 3874 w 5805"/>
                <a:gd name="T61" fmla="*/ 125 h 243"/>
                <a:gd name="T62" fmla="*/ 4014 w 5805"/>
                <a:gd name="T63" fmla="*/ 161 h 243"/>
                <a:gd name="T64" fmla="*/ 4120 w 5805"/>
                <a:gd name="T65" fmla="*/ 145 h 243"/>
                <a:gd name="T66" fmla="*/ 4240 w 5805"/>
                <a:gd name="T67" fmla="*/ 94 h 243"/>
                <a:gd name="T68" fmla="*/ 4365 w 5805"/>
                <a:gd name="T69" fmla="*/ 37 h 243"/>
                <a:gd name="T70" fmla="*/ 4476 w 5805"/>
                <a:gd name="T71" fmla="*/ 2 h 243"/>
                <a:gd name="T72" fmla="*/ 4565 w 5805"/>
                <a:gd name="T73" fmla="*/ 17 h 243"/>
                <a:gd name="T74" fmla="*/ 4668 w 5805"/>
                <a:gd name="T75" fmla="*/ 68 h 243"/>
                <a:gd name="T76" fmla="*/ 4773 w 5805"/>
                <a:gd name="T77" fmla="*/ 126 h 243"/>
                <a:gd name="T78" fmla="*/ 4869 w 5805"/>
                <a:gd name="T79" fmla="*/ 161 h 243"/>
                <a:gd name="T80" fmla="*/ 4951 w 5805"/>
                <a:gd name="T81" fmla="*/ 147 h 243"/>
                <a:gd name="T82" fmla="*/ 5046 w 5805"/>
                <a:gd name="T83" fmla="*/ 97 h 243"/>
                <a:gd name="T84" fmla="*/ 5144 w 5805"/>
                <a:gd name="T85" fmla="*/ 39 h 243"/>
                <a:gd name="T86" fmla="*/ 5233 w 5805"/>
                <a:gd name="T87" fmla="*/ 2 h 243"/>
                <a:gd name="T88" fmla="*/ 5356 w 5805"/>
                <a:gd name="T89" fmla="*/ 17 h 243"/>
                <a:gd name="T90" fmla="*/ 5537 w 5805"/>
                <a:gd name="T91" fmla="*/ 81 h 243"/>
                <a:gd name="T92" fmla="*/ 5704 w 5805"/>
                <a:gd name="T93" fmla="*/ 155 h 243"/>
                <a:gd name="T94" fmla="*/ 5798 w 5805"/>
                <a:gd name="T95" fmla="*/ 200 h 24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805"/>
                <a:gd name="T145" fmla="*/ 0 h 243"/>
                <a:gd name="T146" fmla="*/ 5805 w 5805"/>
                <a:gd name="T147" fmla="*/ 243 h 24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805" h="243">
                  <a:moveTo>
                    <a:pt x="0" y="242"/>
                  </a:moveTo>
                  <a:lnTo>
                    <a:pt x="4" y="241"/>
                  </a:lnTo>
                  <a:lnTo>
                    <a:pt x="16" y="236"/>
                  </a:lnTo>
                  <a:lnTo>
                    <a:pt x="35" y="228"/>
                  </a:lnTo>
                  <a:lnTo>
                    <a:pt x="61" y="218"/>
                  </a:lnTo>
                  <a:lnTo>
                    <a:pt x="91" y="207"/>
                  </a:lnTo>
                  <a:lnTo>
                    <a:pt x="125" y="193"/>
                  </a:lnTo>
                  <a:lnTo>
                    <a:pt x="164" y="178"/>
                  </a:lnTo>
                  <a:lnTo>
                    <a:pt x="205" y="163"/>
                  </a:lnTo>
                  <a:lnTo>
                    <a:pt x="247" y="149"/>
                  </a:lnTo>
                  <a:lnTo>
                    <a:pt x="290" y="134"/>
                  </a:lnTo>
                  <a:lnTo>
                    <a:pt x="332" y="121"/>
                  </a:lnTo>
                  <a:lnTo>
                    <a:pt x="374" y="108"/>
                  </a:lnTo>
                  <a:lnTo>
                    <a:pt x="413" y="97"/>
                  </a:lnTo>
                  <a:lnTo>
                    <a:pt x="450" y="89"/>
                  </a:lnTo>
                  <a:lnTo>
                    <a:pt x="482" y="83"/>
                  </a:lnTo>
                  <a:lnTo>
                    <a:pt x="511" y="80"/>
                  </a:lnTo>
                  <a:lnTo>
                    <a:pt x="536" y="82"/>
                  </a:lnTo>
                  <a:lnTo>
                    <a:pt x="564" y="85"/>
                  </a:lnTo>
                  <a:lnTo>
                    <a:pt x="594" y="91"/>
                  </a:lnTo>
                  <a:lnTo>
                    <a:pt x="626" y="98"/>
                  </a:lnTo>
                  <a:lnTo>
                    <a:pt x="659" y="108"/>
                  </a:lnTo>
                  <a:lnTo>
                    <a:pt x="694" y="118"/>
                  </a:lnTo>
                  <a:lnTo>
                    <a:pt x="729" y="129"/>
                  </a:lnTo>
                  <a:lnTo>
                    <a:pt x="766" y="140"/>
                  </a:lnTo>
                  <a:lnTo>
                    <a:pt x="801" y="152"/>
                  </a:lnTo>
                  <a:lnTo>
                    <a:pt x="836" y="164"/>
                  </a:lnTo>
                  <a:lnTo>
                    <a:pt x="870" y="174"/>
                  </a:lnTo>
                  <a:lnTo>
                    <a:pt x="904" y="184"/>
                  </a:lnTo>
                  <a:lnTo>
                    <a:pt x="936" y="192"/>
                  </a:lnTo>
                  <a:lnTo>
                    <a:pt x="966" y="198"/>
                  </a:lnTo>
                  <a:lnTo>
                    <a:pt x="995" y="201"/>
                  </a:lnTo>
                  <a:lnTo>
                    <a:pt x="1021" y="201"/>
                  </a:lnTo>
                  <a:lnTo>
                    <a:pt x="1050" y="200"/>
                  </a:lnTo>
                  <a:lnTo>
                    <a:pt x="1082" y="194"/>
                  </a:lnTo>
                  <a:lnTo>
                    <a:pt x="1116" y="187"/>
                  </a:lnTo>
                  <a:lnTo>
                    <a:pt x="1153" y="176"/>
                  </a:lnTo>
                  <a:lnTo>
                    <a:pt x="1191" y="163"/>
                  </a:lnTo>
                  <a:lnTo>
                    <a:pt x="1229" y="150"/>
                  </a:lnTo>
                  <a:lnTo>
                    <a:pt x="1270" y="135"/>
                  </a:lnTo>
                  <a:lnTo>
                    <a:pt x="1310" y="119"/>
                  </a:lnTo>
                  <a:lnTo>
                    <a:pt x="1349" y="106"/>
                  </a:lnTo>
                  <a:lnTo>
                    <a:pt x="1390" y="91"/>
                  </a:lnTo>
                  <a:lnTo>
                    <a:pt x="1429" y="77"/>
                  </a:lnTo>
                  <a:lnTo>
                    <a:pt x="1467" y="65"/>
                  </a:lnTo>
                  <a:lnTo>
                    <a:pt x="1502" y="55"/>
                  </a:lnTo>
                  <a:lnTo>
                    <a:pt x="1537" y="47"/>
                  </a:lnTo>
                  <a:lnTo>
                    <a:pt x="1570" y="42"/>
                  </a:lnTo>
                  <a:lnTo>
                    <a:pt x="1599" y="40"/>
                  </a:lnTo>
                  <a:lnTo>
                    <a:pt x="1624" y="43"/>
                  </a:lnTo>
                  <a:lnTo>
                    <a:pt x="1653" y="48"/>
                  </a:lnTo>
                  <a:lnTo>
                    <a:pt x="1683" y="56"/>
                  </a:lnTo>
                  <a:lnTo>
                    <a:pt x="1715" y="66"/>
                  </a:lnTo>
                  <a:lnTo>
                    <a:pt x="1749" y="80"/>
                  </a:lnTo>
                  <a:lnTo>
                    <a:pt x="1783" y="93"/>
                  </a:lnTo>
                  <a:lnTo>
                    <a:pt x="1818" y="109"/>
                  </a:lnTo>
                  <a:lnTo>
                    <a:pt x="1854" y="123"/>
                  </a:lnTo>
                  <a:lnTo>
                    <a:pt x="1889" y="138"/>
                  </a:lnTo>
                  <a:lnTo>
                    <a:pt x="1924" y="153"/>
                  </a:lnTo>
                  <a:lnTo>
                    <a:pt x="1957" y="167"/>
                  </a:lnTo>
                  <a:lnTo>
                    <a:pt x="1992" y="178"/>
                  </a:lnTo>
                  <a:lnTo>
                    <a:pt x="2023" y="189"/>
                  </a:lnTo>
                  <a:lnTo>
                    <a:pt x="2054" y="196"/>
                  </a:lnTo>
                  <a:lnTo>
                    <a:pt x="2082" y="201"/>
                  </a:lnTo>
                  <a:lnTo>
                    <a:pt x="2109" y="201"/>
                  </a:lnTo>
                  <a:lnTo>
                    <a:pt x="2131" y="200"/>
                  </a:lnTo>
                  <a:lnTo>
                    <a:pt x="2155" y="195"/>
                  </a:lnTo>
                  <a:lnTo>
                    <a:pt x="2180" y="187"/>
                  </a:lnTo>
                  <a:lnTo>
                    <a:pt x="2208" y="177"/>
                  </a:lnTo>
                  <a:lnTo>
                    <a:pt x="2235" y="165"/>
                  </a:lnTo>
                  <a:lnTo>
                    <a:pt x="2264" y="152"/>
                  </a:lnTo>
                  <a:lnTo>
                    <a:pt x="2294" y="137"/>
                  </a:lnTo>
                  <a:lnTo>
                    <a:pt x="2324" y="121"/>
                  </a:lnTo>
                  <a:lnTo>
                    <a:pt x="2353" y="108"/>
                  </a:lnTo>
                  <a:lnTo>
                    <a:pt x="2382" y="93"/>
                  </a:lnTo>
                  <a:lnTo>
                    <a:pt x="2410" y="80"/>
                  </a:lnTo>
                  <a:lnTo>
                    <a:pt x="2440" y="66"/>
                  </a:lnTo>
                  <a:lnTo>
                    <a:pt x="2465" y="56"/>
                  </a:lnTo>
                  <a:lnTo>
                    <a:pt x="2492" y="48"/>
                  </a:lnTo>
                  <a:lnTo>
                    <a:pt x="2516" y="43"/>
                  </a:lnTo>
                  <a:lnTo>
                    <a:pt x="2539" y="40"/>
                  </a:lnTo>
                  <a:lnTo>
                    <a:pt x="2565" y="42"/>
                  </a:lnTo>
                  <a:lnTo>
                    <a:pt x="2593" y="47"/>
                  </a:lnTo>
                  <a:lnTo>
                    <a:pt x="2623" y="55"/>
                  </a:lnTo>
                  <a:lnTo>
                    <a:pt x="2656" y="65"/>
                  </a:lnTo>
                  <a:lnTo>
                    <a:pt x="2689" y="79"/>
                  </a:lnTo>
                  <a:lnTo>
                    <a:pt x="2723" y="92"/>
                  </a:lnTo>
                  <a:lnTo>
                    <a:pt x="2758" y="108"/>
                  </a:lnTo>
                  <a:lnTo>
                    <a:pt x="2794" y="123"/>
                  </a:lnTo>
                  <a:lnTo>
                    <a:pt x="2829" y="139"/>
                  </a:lnTo>
                  <a:lnTo>
                    <a:pt x="2865" y="154"/>
                  </a:lnTo>
                  <a:lnTo>
                    <a:pt x="2898" y="168"/>
                  </a:lnTo>
                  <a:lnTo>
                    <a:pt x="2932" y="180"/>
                  </a:lnTo>
                  <a:lnTo>
                    <a:pt x="2964" y="191"/>
                  </a:lnTo>
                  <a:lnTo>
                    <a:pt x="2994" y="198"/>
                  </a:lnTo>
                  <a:lnTo>
                    <a:pt x="3023" y="201"/>
                  </a:lnTo>
                  <a:lnTo>
                    <a:pt x="3050" y="201"/>
                  </a:lnTo>
                  <a:lnTo>
                    <a:pt x="3071" y="199"/>
                  </a:lnTo>
                  <a:lnTo>
                    <a:pt x="3095" y="191"/>
                  </a:lnTo>
                  <a:lnTo>
                    <a:pt x="3120" y="181"/>
                  </a:lnTo>
                  <a:lnTo>
                    <a:pt x="3147" y="169"/>
                  </a:lnTo>
                  <a:lnTo>
                    <a:pt x="3173" y="155"/>
                  </a:lnTo>
                  <a:lnTo>
                    <a:pt x="3201" y="138"/>
                  </a:lnTo>
                  <a:lnTo>
                    <a:pt x="3228" y="121"/>
                  </a:lnTo>
                  <a:lnTo>
                    <a:pt x="3257" y="102"/>
                  </a:lnTo>
                  <a:lnTo>
                    <a:pt x="3285" y="85"/>
                  </a:lnTo>
                  <a:lnTo>
                    <a:pt x="3313" y="68"/>
                  </a:lnTo>
                  <a:lnTo>
                    <a:pt x="3340" y="52"/>
                  </a:lnTo>
                  <a:lnTo>
                    <a:pt x="3368" y="36"/>
                  </a:lnTo>
                  <a:lnTo>
                    <a:pt x="3393" y="22"/>
                  </a:lnTo>
                  <a:lnTo>
                    <a:pt x="3419" y="12"/>
                  </a:lnTo>
                  <a:lnTo>
                    <a:pt x="3443" y="5"/>
                  </a:lnTo>
                  <a:lnTo>
                    <a:pt x="3466" y="0"/>
                  </a:lnTo>
                  <a:lnTo>
                    <a:pt x="3495" y="0"/>
                  </a:lnTo>
                  <a:lnTo>
                    <a:pt x="3527" y="4"/>
                  </a:lnTo>
                  <a:lnTo>
                    <a:pt x="3561" y="12"/>
                  </a:lnTo>
                  <a:lnTo>
                    <a:pt x="3598" y="21"/>
                  </a:lnTo>
                  <a:lnTo>
                    <a:pt x="3636" y="34"/>
                  </a:lnTo>
                  <a:lnTo>
                    <a:pt x="3674" y="47"/>
                  </a:lnTo>
                  <a:lnTo>
                    <a:pt x="3714" y="63"/>
                  </a:lnTo>
                  <a:lnTo>
                    <a:pt x="3755" y="77"/>
                  </a:lnTo>
                  <a:lnTo>
                    <a:pt x="3794" y="94"/>
                  </a:lnTo>
                  <a:lnTo>
                    <a:pt x="3835" y="110"/>
                  </a:lnTo>
                  <a:lnTo>
                    <a:pt x="3874" y="125"/>
                  </a:lnTo>
                  <a:lnTo>
                    <a:pt x="3912" y="137"/>
                  </a:lnTo>
                  <a:lnTo>
                    <a:pt x="3947" y="148"/>
                  </a:lnTo>
                  <a:lnTo>
                    <a:pt x="3982" y="156"/>
                  </a:lnTo>
                  <a:lnTo>
                    <a:pt x="4014" y="161"/>
                  </a:lnTo>
                  <a:lnTo>
                    <a:pt x="4044" y="161"/>
                  </a:lnTo>
                  <a:lnTo>
                    <a:pt x="4067" y="160"/>
                  </a:lnTo>
                  <a:lnTo>
                    <a:pt x="4093" y="154"/>
                  </a:lnTo>
                  <a:lnTo>
                    <a:pt x="4120" y="145"/>
                  </a:lnTo>
                  <a:lnTo>
                    <a:pt x="4149" y="134"/>
                  </a:lnTo>
                  <a:lnTo>
                    <a:pt x="4178" y="122"/>
                  </a:lnTo>
                  <a:lnTo>
                    <a:pt x="4209" y="109"/>
                  </a:lnTo>
                  <a:lnTo>
                    <a:pt x="4240" y="94"/>
                  </a:lnTo>
                  <a:lnTo>
                    <a:pt x="4272" y="78"/>
                  </a:lnTo>
                  <a:lnTo>
                    <a:pt x="4303" y="65"/>
                  </a:lnTo>
                  <a:lnTo>
                    <a:pt x="4334" y="50"/>
                  </a:lnTo>
                  <a:lnTo>
                    <a:pt x="4365" y="37"/>
                  </a:lnTo>
                  <a:lnTo>
                    <a:pt x="4395" y="24"/>
                  </a:lnTo>
                  <a:lnTo>
                    <a:pt x="4423" y="15"/>
                  </a:lnTo>
                  <a:lnTo>
                    <a:pt x="4451" y="7"/>
                  </a:lnTo>
                  <a:lnTo>
                    <a:pt x="4476" y="2"/>
                  </a:lnTo>
                  <a:lnTo>
                    <a:pt x="4501" y="0"/>
                  </a:lnTo>
                  <a:lnTo>
                    <a:pt x="4520" y="3"/>
                  </a:lnTo>
                  <a:lnTo>
                    <a:pt x="4542" y="8"/>
                  </a:lnTo>
                  <a:lnTo>
                    <a:pt x="4565" y="17"/>
                  </a:lnTo>
                  <a:lnTo>
                    <a:pt x="4590" y="27"/>
                  </a:lnTo>
                  <a:lnTo>
                    <a:pt x="4616" y="40"/>
                  </a:lnTo>
                  <a:lnTo>
                    <a:pt x="4641" y="53"/>
                  </a:lnTo>
                  <a:lnTo>
                    <a:pt x="4668" y="68"/>
                  </a:lnTo>
                  <a:lnTo>
                    <a:pt x="4695" y="82"/>
                  </a:lnTo>
                  <a:lnTo>
                    <a:pt x="4720" y="97"/>
                  </a:lnTo>
                  <a:lnTo>
                    <a:pt x="4748" y="112"/>
                  </a:lnTo>
                  <a:lnTo>
                    <a:pt x="4773" y="126"/>
                  </a:lnTo>
                  <a:lnTo>
                    <a:pt x="4799" y="137"/>
                  </a:lnTo>
                  <a:lnTo>
                    <a:pt x="4823" y="148"/>
                  </a:lnTo>
                  <a:lnTo>
                    <a:pt x="4847" y="156"/>
                  </a:lnTo>
                  <a:lnTo>
                    <a:pt x="4869" y="161"/>
                  </a:lnTo>
                  <a:lnTo>
                    <a:pt x="4890" y="161"/>
                  </a:lnTo>
                  <a:lnTo>
                    <a:pt x="4909" y="160"/>
                  </a:lnTo>
                  <a:lnTo>
                    <a:pt x="4930" y="155"/>
                  </a:lnTo>
                  <a:lnTo>
                    <a:pt x="4951" y="147"/>
                  </a:lnTo>
                  <a:lnTo>
                    <a:pt x="4974" y="136"/>
                  </a:lnTo>
                  <a:lnTo>
                    <a:pt x="4998" y="125"/>
                  </a:lnTo>
                  <a:lnTo>
                    <a:pt x="5021" y="112"/>
                  </a:lnTo>
                  <a:lnTo>
                    <a:pt x="5046" y="97"/>
                  </a:lnTo>
                  <a:lnTo>
                    <a:pt x="5071" y="81"/>
                  </a:lnTo>
                  <a:lnTo>
                    <a:pt x="5095" y="68"/>
                  </a:lnTo>
                  <a:lnTo>
                    <a:pt x="5120" y="53"/>
                  </a:lnTo>
                  <a:lnTo>
                    <a:pt x="5144" y="39"/>
                  </a:lnTo>
                  <a:lnTo>
                    <a:pt x="5168" y="27"/>
                  </a:lnTo>
                  <a:lnTo>
                    <a:pt x="5190" y="16"/>
                  </a:lnTo>
                  <a:lnTo>
                    <a:pt x="5213" y="7"/>
                  </a:lnTo>
                  <a:lnTo>
                    <a:pt x="5233" y="2"/>
                  </a:lnTo>
                  <a:lnTo>
                    <a:pt x="5253" y="0"/>
                  </a:lnTo>
                  <a:lnTo>
                    <a:pt x="5283" y="2"/>
                  </a:lnTo>
                  <a:lnTo>
                    <a:pt x="5318" y="7"/>
                  </a:lnTo>
                  <a:lnTo>
                    <a:pt x="5356" y="17"/>
                  </a:lnTo>
                  <a:lnTo>
                    <a:pt x="5400" y="29"/>
                  </a:lnTo>
                  <a:lnTo>
                    <a:pt x="5445" y="46"/>
                  </a:lnTo>
                  <a:lnTo>
                    <a:pt x="5491" y="63"/>
                  </a:lnTo>
                  <a:lnTo>
                    <a:pt x="5537" y="81"/>
                  </a:lnTo>
                  <a:lnTo>
                    <a:pt x="5583" y="99"/>
                  </a:lnTo>
                  <a:lnTo>
                    <a:pt x="5626" y="118"/>
                  </a:lnTo>
                  <a:lnTo>
                    <a:pt x="5667" y="137"/>
                  </a:lnTo>
                  <a:lnTo>
                    <a:pt x="5704" y="155"/>
                  </a:lnTo>
                  <a:lnTo>
                    <a:pt x="5737" y="170"/>
                  </a:lnTo>
                  <a:lnTo>
                    <a:pt x="5764" y="184"/>
                  </a:lnTo>
                  <a:lnTo>
                    <a:pt x="5786" y="193"/>
                  </a:lnTo>
                  <a:lnTo>
                    <a:pt x="5798" y="200"/>
                  </a:lnTo>
                  <a:lnTo>
                    <a:pt x="5804" y="20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2298" name="Text Box 23"/>
            <p:cNvSpPr txBox="1">
              <a:spLocks noChangeArrowheads="1"/>
            </p:cNvSpPr>
            <p:nvPr/>
          </p:nvSpPr>
          <p:spPr bwMode="auto">
            <a:xfrm>
              <a:off x="4841" y="3473"/>
              <a:ext cx="548" cy="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23863" eaLnBrk="0" hangingPunct="0">
                <a:defRPr>
                  <a:solidFill>
                    <a:schemeClr val="tx1"/>
                  </a:solidFill>
                  <a:latin typeface="Arial" pitchFamily="34" charset="0"/>
                  <a:cs typeface="Arial" pitchFamily="34" charset="0"/>
                </a:defRPr>
              </a:lvl1pPr>
              <a:lvl2pPr marL="742950" indent="-285750" defTabSz="423863" eaLnBrk="0" hangingPunct="0">
                <a:defRPr>
                  <a:solidFill>
                    <a:schemeClr val="tx1"/>
                  </a:solidFill>
                  <a:latin typeface="Arial" pitchFamily="34" charset="0"/>
                  <a:cs typeface="Arial" pitchFamily="34" charset="0"/>
                </a:defRPr>
              </a:lvl2pPr>
              <a:lvl3pPr marL="1143000" indent="-228600" defTabSz="423863" eaLnBrk="0" hangingPunct="0">
                <a:defRPr>
                  <a:solidFill>
                    <a:schemeClr val="tx1"/>
                  </a:solidFill>
                  <a:latin typeface="Arial" pitchFamily="34" charset="0"/>
                  <a:cs typeface="Arial" pitchFamily="34" charset="0"/>
                </a:defRPr>
              </a:lvl3pPr>
              <a:lvl4pPr marL="1600200" indent="-228600" defTabSz="423863" eaLnBrk="0" hangingPunct="0">
                <a:defRPr>
                  <a:solidFill>
                    <a:schemeClr val="tx1"/>
                  </a:solidFill>
                  <a:latin typeface="Arial" pitchFamily="34" charset="0"/>
                  <a:cs typeface="Arial" pitchFamily="34" charset="0"/>
                </a:defRPr>
              </a:lvl4pPr>
              <a:lvl5pPr marL="2057400" indent="-228600" defTabSz="423863" eaLnBrk="0" hangingPunct="0">
                <a:defRPr>
                  <a:solidFill>
                    <a:schemeClr val="tx1"/>
                  </a:solidFill>
                  <a:latin typeface="Arial" pitchFamily="34" charset="0"/>
                  <a:cs typeface="Arial" pitchFamily="34" charset="0"/>
                </a:defRPr>
              </a:lvl5pPr>
              <a:lvl6pPr marL="2514600" indent="-228600" defTabSz="423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23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23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238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000000"/>
                </a:buClr>
                <a:buSzPct val="90000"/>
                <a:buFont typeface="Monotype Sorts"/>
                <a:buNone/>
              </a:pPr>
              <a:r>
                <a:rPr kumimoji="1" lang="en-US" sz="1200" b="1" dirty="0">
                  <a:solidFill>
                    <a:srgbClr val="000000"/>
                  </a:solidFill>
                  <a:ea typeface="ＭＳ Ｐゴシック" pitchFamily="34" charset="-128"/>
                </a:rPr>
                <a:t>  Long</a:t>
              </a: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Set-Up</a:t>
              </a: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  Time</a:t>
              </a:r>
              <a:endParaRPr kumimoji="1" lang="en-US" sz="1600" b="1" dirty="0">
                <a:latin typeface="Times New Roman" pitchFamily="18" charset="0"/>
                <a:ea typeface="ＭＳ Ｐゴシック" pitchFamily="34" charset="-128"/>
              </a:endParaRPr>
            </a:p>
          </p:txBody>
        </p:sp>
        <p:sp>
          <p:nvSpPr>
            <p:cNvPr id="12299" name="Text Box 24"/>
            <p:cNvSpPr txBox="1">
              <a:spLocks noChangeArrowheads="1"/>
            </p:cNvSpPr>
            <p:nvPr/>
          </p:nvSpPr>
          <p:spPr bwMode="auto">
            <a:xfrm>
              <a:off x="3336" y="4007"/>
              <a:ext cx="548"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23863" eaLnBrk="0" hangingPunct="0">
                <a:defRPr>
                  <a:solidFill>
                    <a:schemeClr val="tx1"/>
                  </a:solidFill>
                  <a:latin typeface="Arial" pitchFamily="34" charset="0"/>
                  <a:cs typeface="Arial" pitchFamily="34" charset="0"/>
                </a:defRPr>
              </a:lvl1pPr>
              <a:lvl2pPr marL="742950" indent="-285750" defTabSz="423863" eaLnBrk="0" hangingPunct="0">
                <a:defRPr>
                  <a:solidFill>
                    <a:schemeClr val="tx1"/>
                  </a:solidFill>
                  <a:latin typeface="Arial" pitchFamily="34" charset="0"/>
                  <a:cs typeface="Arial" pitchFamily="34" charset="0"/>
                </a:defRPr>
              </a:lvl2pPr>
              <a:lvl3pPr marL="1143000" indent="-228600" defTabSz="423863" eaLnBrk="0" hangingPunct="0">
                <a:defRPr>
                  <a:solidFill>
                    <a:schemeClr val="tx1"/>
                  </a:solidFill>
                  <a:latin typeface="Arial" pitchFamily="34" charset="0"/>
                  <a:cs typeface="Arial" pitchFamily="34" charset="0"/>
                </a:defRPr>
              </a:lvl3pPr>
              <a:lvl4pPr marL="1600200" indent="-228600" defTabSz="423863" eaLnBrk="0" hangingPunct="0">
                <a:defRPr>
                  <a:solidFill>
                    <a:schemeClr val="tx1"/>
                  </a:solidFill>
                  <a:latin typeface="Arial" pitchFamily="34" charset="0"/>
                  <a:cs typeface="Arial" pitchFamily="34" charset="0"/>
                </a:defRPr>
              </a:lvl4pPr>
              <a:lvl5pPr marL="2057400" indent="-228600" defTabSz="423863" eaLnBrk="0" hangingPunct="0">
                <a:defRPr>
                  <a:solidFill>
                    <a:schemeClr val="tx1"/>
                  </a:solidFill>
                  <a:latin typeface="Arial" pitchFamily="34" charset="0"/>
                  <a:cs typeface="Arial" pitchFamily="34" charset="0"/>
                </a:defRPr>
              </a:lvl5pPr>
              <a:lvl6pPr marL="2514600" indent="-228600" defTabSz="423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23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23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238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000000"/>
                </a:buClr>
                <a:buSzPct val="90000"/>
                <a:buFont typeface="Monotype Sorts"/>
                <a:buNone/>
              </a:pPr>
              <a:r>
                <a:rPr kumimoji="1" lang="en-US" sz="1200" b="1" dirty="0">
                  <a:solidFill>
                    <a:srgbClr val="000000"/>
                  </a:solidFill>
                  <a:ea typeface="ＭＳ Ｐゴシック" pitchFamily="34" charset="-128"/>
                </a:rPr>
                <a:t>  Poor </a:t>
              </a: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Quality</a:t>
              </a:r>
              <a:endParaRPr kumimoji="1" lang="en-US" sz="1600" b="1" dirty="0">
                <a:latin typeface="Times New Roman" pitchFamily="18" charset="0"/>
                <a:ea typeface="ＭＳ Ｐゴシック" pitchFamily="34" charset="-128"/>
              </a:endParaRPr>
            </a:p>
          </p:txBody>
        </p:sp>
        <p:sp>
          <p:nvSpPr>
            <p:cNvPr id="12300" name="Text Box 25"/>
            <p:cNvSpPr txBox="1">
              <a:spLocks noChangeArrowheads="1"/>
            </p:cNvSpPr>
            <p:nvPr/>
          </p:nvSpPr>
          <p:spPr bwMode="auto">
            <a:xfrm>
              <a:off x="705" y="4330"/>
              <a:ext cx="63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23863" eaLnBrk="0" hangingPunct="0">
                <a:defRPr>
                  <a:solidFill>
                    <a:schemeClr val="tx1"/>
                  </a:solidFill>
                  <a:latin typeface="Arial" pitchFamily="34" charset="0"/>
                  <a:cs typeface="Arial" pitchFamily="34" charset="0"/>
                </a:defRPr>
              </a:lvl1pPr>
              <a:lvl2pPr marL="742950" indent="-285750" defTabSz="423863" eaLnBrk="0" hangingPunct="0">
                <a:defRPr>
                  <a:solidFill>
                    <a:schemeClr val="tx1"/>
                  </a:solidFill>
                  <a:latin typeface="Arial" pitchFamily="34" charset="0"/>
                  <a:cs typeface="Arial" pitchFamily="34" charset="0"/>
                </a:defRPr>
              </a:lvl2pPr>
              <a:lvl3pPr marL="1143000" indent="-228600" defTabSz="423863" eaLnBrk="0" hangingPunct="0">
                <a:defRPr>
                  <a:solidFill>
                    <a:schemeClr val="tx1"/>
                  </a:solidFill>
                  <a:latin typeface="Arial" pitchFamily="34" charset="0"/>
                  <a:cs typeface="Arial" pitchFamily="34" charset="0"/>
                </a:defRPr>
              </a:lvl3pPr>
              <a:lvl4pPr marL="1600200" indent="-228600" defTabSz="423863" eaLnBrk="0" hangingPunct="0">
                <a:defRPr>
                  <a:solidFill>
                    <a:schemeClr val="tx1"/>
                  </a:solidFill>
                  <a:latin typeface="Arial" pitchFamily="34" charset="0"/>
                  <a:cs typeface="Arial" pitchFamily="34" charset="0"/>
                </a:defRPr>
              </a:lvl4pPr>
              <a:lvl5pPr marL="2057400" indent="-228600" defTabSz="423863" eaLnBrk="0" hangingPunct="0">
                <a:defRPr>
                  <a:solidFill>
                    <a:schemeClr val="tx1"/>
                  </a:solidFill>
                  <a:latin typeface="Arial" pitchFamily="34" charset="0"/>
                  <a:cs typeface="Arial" pitchFamily="34" charset="0"/>
                </a:defRPr>
              </a:lvl5pPr>
              <a:lvl6pPr marL="2514600" indent="-228600" defTabSz="423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23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23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238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000000"/>
                </a:buClr>
                <a:buSzPct val="90000"/>
                <a:buFont typeface="Monotype Sorts"/>
                <a:buNone/>
              </a:pPr>
              <a:r>
                <a:rPr kumimoji="1" lang="en-US" sz="1200" b="1" dirty="0">
                  <a:solidFill>
                    <a:srgbClr val="000000"/>
                  </a:solidFill>
                  <a:ea typeface="ＭＳ Ｐゴシック" pitchFamily="34" charset="-128"/>
                </a:rPr>
                <a:t>Lack of</a:t>
              </a: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Training</a:t>
              </a:r>
              <a:endParaRPr kumimoji="1" lang="en-US" sz="1600" b="1" dirty="0">
                <a:latin typeface="Times New Roman" pitchFamily="18" charset="0"/>
                <a:ea typeface="ＭＳ Ｐゴシック" pitchFamily="34" charset="-128"/>
              </a:endParaRPr>
            </a:p>
          </p:txBody>
        </p:sp>
        <p:sp>
          <p:nvSpPr>
            <p:cNvPr id="12301" name="Text Box 26"/>
            <p:cNvSpPr txBox="1">
              <a:spLocks noChangeArrowheads="1"/>
            </p:cNvSpPr>
            <p:nvPr/>
          </p:nvSpPr>
          <p:spPr bwMode="auto">
            <a:xfrm>
              <a:off x="4306" y="4209"/>
              <a:ext cx="897"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23863" eaLnBrk="0" hangingPunct="0">
                <a:defRPr>
                  <a:solidFill>
                    <a:schemeClr val="tx1"/>
                  </a:solidFill>
                  <a:latin typeface="Arial" pitchFamily="34" charset="0"/>
                  <a:cs typeface="Arial" pitchFamily="34" charset="0"/>
                </a:defRPr>
              </a:lvl1pPr>
              <a:lvl2pPr marL="742950" indent="-285750" defTabSz="423863" eaLnBrk="0" hangingPunct="0">
                <a:defRPr>
                  <a:solidFill>
                    <a:schemeClr val="tx1"/>
                  </a:solidFill>
                  <a:latin typeface="Arial" pitchFamily="34" charset="0"/>
                  <a:cs typeface="Arial" pitchFamily="34" charset="0"/>
                </a:defRPr>
              </a:lvl2pPr>
              <a:lvl3pPr marL="1143000" indent="-228600" defTabSz="423863" eaLnBrk="0" hangingPunct="0">
                <a:defRPr>
                  <a:solidFill>
                    <a:schemeClr val="tx1"/>
                  </a:solidFill>
                  <a:latin typeface="Arial" pitchFamily="34" charset="0"/>
                  <a:cs typeface="Arial" pitchFamily="34" charset="0"/>
                </a:defRPr>
              </a:lvl3pPr>
              <a:lvl4pPr marL="1600200" indent="-228600" defTabSz="423863" eaLnBrk="0" hangingPunct="0">
                <a:defRPr>
                  <a:solidFill>
                    <a:schemeClr val="tx1"/>
                  </a:solidFill>
                  <a:latin typeface="Arial" pitchFamily="34" charset="0"/>
                  <a:cs typeface="Arial" pitchFamily="34" charset="0"/>
                </a:defRPr>
              </a:lvl4pPr>
              <a:lvl5pPr marL="2057400" indent="-228600" defTabSz="423863" eaLnBrk="0" hangingPunct="0">
                <a:defRPr>
                  <a:solidFill>
                    <a:schemeClr val="tx1"/>
                  </a:solidFill>
                  <a:latin typeface="Arial" pitchFamily="34" charset="0"/>
                  <a:cs typeface="Arial" pitchFamily="34" charset="0"/>
                </a:defRPr>
              </a:lvl5pPr>
              <a:lvl6pPr marL="2514600" indent="-228600" defTabSz="423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23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23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238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000000"/>
                </a:buClr>
                <a:buSzPct val="90000"/>
                <a:buFont typeface="Monotype Sorts"/>
                <a:buNone/>
              </a:pPr>
              <a:r>
                <a:rPr kumimoji="1" lang="en-US" sz="1200" b="1" dirty="0">
                  <a:solidFill>
                    <a:srgbClr val="000000"/>
                  </a:solidFill>
                  <a:ea typeface="ＭＳ Ｐゴシック" pitchFamily="34" charset="-128"/>
                </a:rPr>
                <a:t> </a:t>
              </a:r>
              <a:r>
                <a:rPr kumimoji="1" lang="en-US" sz="1200" b="1" dirty="0" smtClean="0">
                  <a:solidFill>
                    <a:srgbClr val="000000"/>
                  </a:solidFill>
                  <a:ea typeface="ＭＳ Ｐゴシック" pitchFamily="34" charset="-128"/>
                </a:rPr>
                <a:t>Equipment </a:t>
              </a:r>
              <a:endParaRPr kumimoji="1" lang="en-US" sz="1200" b="1" dirty="0">
                <a:solidFill>
                  <a:srgbClr val="000000"/>
                </a:solidFill>
                <a:ea typeface="ＭＳ Ｐゴシック" pitchFamily="34" charset="-128"/>
              </a:endParaRP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Down-Time</a:t>
              </a:r>
              <a:endParaRPr kumimoji="1" lang="en-US" sz="1600" b="1" dirty="0">
                <a:latin typeface="Times New Roman" pitchFamily="18" charset="0"/>
                <a:ea typeface="ＭＳ Ｐゴシック" pitchFamily="34" charset="-128"/>
              </a:endParaRPr>
            </a:p>
          </p:txBody>
        </p:sp>
        <p:sp>
          <p:nvSpPr>
            <p:cNvPr id="12302" name="Text Box 27"/>
            <p:cNvSpPr txBox="1">
              <a:spLocks noChangeArrowheads="1"/>
            </p:cNvSpPr>
            <p:nvPr/>
          </p:nvSpPr>
          <p:spPr bwMode="auto">
            <a:xfrm>
              <a:off x="1806" y="4249"/>
              <a:ext cx="86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23863" eaLnBrk="0" hangingPunct="0">
                <a:defRPr>
                  <a:solidFill>
                    <a:schemeClr val="tx1"/>
                  </a:solidFill>
                  <a:latin typeface="Arial" pitchFamily="34" charset="0"/>
                  <a:cs typeface="Arial" pitchFamily="34" charset="0"/>
                </a:defRPr>
              </a:lvl1pPr>
              <a:lvl2pPr marL="742950" indent="-285750" defTabSz="423863" eaLnBrk="0" hangingPunct="0">
                <a:defRPr>
                  <a:solidFill>
                    <a:schemeClr val="tx1"/>
                  </a:solidFill>
                  <a:latin typeface="Arial" pitchFamily="34" charset="0"/>
                  <a:cs typeface="Arial" pitchFamily="34" charset="0"/>
                </a:defRPr>
              </a:lvl2pPr>
              <a:lvl3pPr marL="1143000" indent="-228600" defTabSz="423863" eaLnBrk="0" hangingPunct="0">
                <a:defRPr>
                  <a:solidFill>
                    <a:schemeClr val="tx1"/>
                  </a:solidFill>
                  <a:latin typeface="Arial" pitchFamily="34" charset="0"/>
                  <a:cs typeface="Arial" pitchFamily="34" charset="0"/>
                </a:defRPr>
              </a:lvl3pPr>
              <a:lvl4pPr marL="1600200" indent="-228600" defTabSz="423863" eaLnBrk="0" hangingPunct="0">
                <a:defRPr>
                  <a:solidFill>
                    <a:schemeClr val="tx1"/>
                  </a:solidFill>
                  <a:latin typeface="Arial" pitchFamily="34" charset="0"/>
                  <a:cs typeface="Arial" pitchFamily="34" charset="0"/>
                </a:defRPr>
              </a:lvl4pPr>
              <a:lvl5pPr marL="2057400" indent="-228600" defTabSz="423863" eaLnBrk="0" hangingPunct="0">
                <a:defRPr>
                  <a:solidFill>
                    <a:schemeClr val="tx1"/>
                  </a:solidFill>
                  <a:latin typeface="Arial" pitchFamily="34" charset="0"/>
                  <a:cs typeface="Arial" pitchFamily="34" charset="0"/>
                </a:defRPr>
              </a:lvl5pPr>
              <a:lvl6pPr marL="2514600" indent="-228600" defTabSz="423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23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23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238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000000"/>
                </a:buClr>
                <a:buSzPct val="90000"/>
                <a:buFont typeface="Monotype Sorts"/>
                <a:buNone/>
              </a:pPr>
              <a:r>
                <a:rPr kumimoji="1" lang="en-US" sz="1200" b="1" dirty="0">
                  <a:solidFill>
                    <a:srgbClr val="000000"/>
                  </a:solidFill>
                  <a:ea typeface="ＭＳ Ｐゴシック" pitchFamily="34" charset="-128"/>
                </a:rPr>
                <a:t>     Poor</a:t>
              </a: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Scheduling</a:t>
              </a:r>
              <a:endParaRPr kumimoji="1" lang="en-US" sz="1600" b="1" dirty="0">
                <a:latin typeface="Times New Roman" pitchFamily="18" charset="0"/>
                <a:ea typeface="ＭＳ Ｐゴシック" pitchFamily="34" charset="-128"/>
              </a:endParaRPr>
            </a:p>
          </p:txBody>
        </p:sp>
        <p:sp>
          <p:nvSpPr>
            <p:cNvPr id="12303" name="Line 28"/>
            <p:cNvSpPr>
              <a:spLocks noChangeShapeType="1"/>
            </p:cNvSpPr>
            <p:nvPr/>
          </p:nvSpPr>
          <p:spPr bwMode="auto">
            <a:xfrm>
              <a:off x="399" y="4578"/>
              <a:ext cx="0" cy="0"/>
            </a:xfrm>
            <a:prstGeom prst="line">
              <a:avLst/>
            </a:prstGeom>
            <a:noFill/>
            <a:ln w="18415">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04" name="Line 29"/>
            <p:cNvSpPr>
              <a:spLocks noChangeShapeType="1"/>
            </p:cNvSpPr>
            <p:nvPr/>
          </p:nvSpPr>
          <p:spPr bwMode="auto">
            <a:xfrm>
              <a:off x="426" y="4391"/>
              <a:ext cx="0" cy="0"/>
            </a:xfrm>
            <a:prstGeom prst="line">
              <a:avLst/>
            </a:prstGeom>
            <a:noFill/>
            <a:ln w="18415">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2305" name="Freeform 30"/>
            <p:cNvSpPr>
              <a:spLocks/>
            </p:cNvSpPr>
            <p:nvPr/>
          </p:nvSpPr>
          <p:spPr bwMode="auto">
            <a:xfrm>
              <a:off x="439" y="3179"/>
              <a:ext cx="5711" cy="1413"/>
            </a:xfrm>
            <a:custGeom>
              <a:avLst/>
              <a:gdLst>
                <a:gd name="T0" fmla="*/ 0 w 5711"/>
                <a:gd name="T1" fmla="*/ 1371 h 1413"/>
                <a:gd name="T2" fmla="*/ 67 w 5711"/>
                <a:gd name="T3" fmla="*/ 1250 h 1413"/>
                <a:gd name="T4" fmla="*/ 122 w 5711"/>
                <a:gd name="T5" fmla="*/ 1170 h 1413"/>
                <a:gd name="T6" fmla="*/ 148 w 5711"/>
                <a:gd name="T7" fmla="*/ 1049 h 1413"/>
                <a:gd name="T8" fmla="*/ 243 w 5711"/>
                <a:gd name="T9" fmla="*/ 968 h 1413"/>
                <a:gd name="T10" fmla="*/ 390 w 5711"/>
                <a:gd name="T11" fmla="*/ 928 h 1413"/>
                <a:gd name="T12" fmla="*/ 699 w 5711"/>
                <a:gd name="T13" fmla="*/ 928 h 1413"/>
                <a:gd name="T14" fmla="*/ 793 w 5711"/>
                <a:gd name="T15" fmla="*/ 968 h 1413"/>
                <a:gd name="T16" fmla="*/ 873 w 5711"/>
                <a:gd name="T17" fmla="*/ 1049 h 1413"/>
                <a:gd name="T18" fmla="*/ 1089 w 5711"/>
                <a:gd name="T19" fmla="*/ 1089 h 1413"/>
                <a:gd name="T20" fmla="*/ 1115 w 5711"/>
                <a:gd name="T21" fmla="*/ 1049 h 1413"/>
                <a:gd name="T22" fmla="*/ 1209 w 5711"/>
                <a:gd name="T23" fmla="*/ 1009 h 1413"/>
                <a:gd name="T24" fmla="*/ 1304 w 5711"/>
                <a:gd name="T25" fmla="*/ 928 h 1413"/>
                <a:gd name="T26" fmla="*/ 1398 w 5711"/>
                <a:gd name="T27" fmla="*/ 887 h 1413"/>
                <a:gd name="T28" fmla="*/ 1478 w 5711"/>
                <a:gd name="T29" fmla="*/ 807 h 1413"/>
                <a:gd name="T30" fmla="*/ 1519 w 5711"/>
                <a:gd name="T31" fmla="*/ 686 h 1413"/>
                <a:gd name="T32" fmla="*/ 1761 w 5711"/>
                <a:gd name="T33" fmla="*/ 645 h 1413"/>
                <a:gd name="T34" fmla="*/ 1881 w 5711"/>
                <a:gd name="T35" fmla="*/ 726 h 1413"/>
                <a:gd name="T36" fmla="*/ 1962 w 5711"/>
                <a:gd name="T37" fmla="*/ 807 h 1413"/>
                <a:gd name="T38" fmla="*/ 2083 w 5711"/>
                <a:gd name="T39" fmla="*/ 847 h 1413"/>
                <a:gd name="T40" fmla="*/ 2150 w 5711"/>
                <a:gd name="T41" fmla="*/ 928 h 1413"/>
                <a:gd name="T42" fmla="*/ 2325 w 5711"/>
                <a:gd name="T43" fmla="*/ 1009 h 1413"/>
                <a:gd name="T44" fmla="*/ 2567 w 5711"/>
                <a:gd name="T45" fmla="*/ 968 h 1413"/>
                <a:gd name="T46" fmla="*/ 2634 w 5711"/>
                <a:gd name="T47" fmla="*/ 887 h 1413"/>
                <a:gd name="T48" fmla="*/ 2688 w 5711"/>
                <a:gd name="T49" fmla="*/ 807 h 1413"/>
                <a:gd name="T50" fmla="*/ 2727 w 5711"/>
                <a:gd name="T51" fmla="*/ 686 h 1413"/>
                <a:gd name="T52" fmla="*/ 2808 w 5711"/>
                <a:gd name="T53" fmla="*/ 645 h 1413"/>
                <a:gd name="T54" fmla="*/ 2876 w 5711"/>
                <a:gd name="T55" fmla="*/ 524 h 1413"/>
                <a:gd name="T56" fmla="*/ 2902 w 5711"/>
                <a:gd name="T57" fmla="*/ 403 h 1413"/>
                <a:gd name="T58" fmla="*/ 3332 w 5711"/>
                <a:gd name="T59" fmla="*/ 363 h 1413"/>
                <a:gd name="T60" fmla="*/ 3359 w 5711"/>
                <a:gd name="T61" fmla="*/ 444 h 1413"/>
                <a:gd name="T62" fmla="*/ 3413 w 5711"/>
                <a:gd name="T63" fmla="*/ 524 h 1413"/>
                <a:gd name="T64" fmla="*/ 3480 w 5711"/>
                <a:gd name="T65" fmla="*/ 565 h 1413"/>
                <a:gd name="T66" fmla="*/ 3534 w 5711"/>
                <a:gd name="T67" fmla="*/ 645 h 1413"/>
                <a:gd name="T68" fmla="*/ 3601 w 5711"/>
                <a:gd name="T69" fmla="*/ 726 h 1413"/>
                <a:gd name="T70" fmla="*/ 3654 w 5711"/>
                <a:gd name="T71" fmla="*/ 807 h 1413"/>
                <a:gd name="T72" fmla="*/ 3842 w 5711"/>
                <a:gd name="T73" fmla="*/ 887 h 1413"/>
                <a:gd name="T74" fmla="*/ 4058 w 5711"/>
                <a:gd name="T75" fmla="*/ 807 h 1413"/>
                <a:gd name="T76" fmla="*/ 4111 w 5711"/>
                <a:gd name="T77" fmla="*/ 726 h 1413"/>
                <a:gd name="T78" fmla="*/ 4179 w 5711"/>
                <a:gd name="T79" fmla="*/ 605 h 1413"/>
                <a:gd name="T80" fmla="*/ 4232 w 5711"/>
                <a:gd name="T81" fmla="*/ 484 h 1413"/>
                <a:gd name="T82" fmla="*/ 4259 w 5711"/>
                <a:gd name="T83" fmla="*/ 363 h 1413"/>
                <a:gd name="T84" fmla="*/ 4326 w 5711"/>
                <a:gd name="T85" fmla="*/ 201 h 1413"/>
                <a:gd name="T86" fmla="*/ 4421 w 5711"/>
                <a:gd name="T87" fmla="*/ 81 h 1413"/>
                <a:gd name="T88" fmla="*/ 4743 w 5711"/>
                <a:gd name="T89" fmla="*/ 0 h 1413"/>
                <a:gd name="T90" fmla="*/ 4904 w 5711"/>
                <a:gd name="T91" fmla="*/ 81 h 1413"/>
                <a:gd name="T92" fmla="*/ 4958 w 5711"/>
                <a:gd name="T93" fmla="*/ 121 h 1413"/>
                <a:gd name="T94" fmla="*/ 4985 w 5711"/>
                <a:gd name="T95" fmla="*/ 242 h 1413"/>
                <a:gd name="T96" fmla="*/ 5052 w 5711"/>
                <a:gd name="T97" fmla="*/ 323 h 1413"/>
                <a:gd name="T98" fmla="*/ 5079 w 5711"/>
                <a:gd name="T99" fmla="*/ 444 h 1413"/>
                <a:gd name="T100" fmla="*/ 5146 w 5711"/>
                <a:gd name="T101" fmla="*/ 565 h 1413"/>
                <a:gd name="T102" fmla="*/ 5200 w 5711"/>
                <a:gd name="T103" fmla="*/ 726 h 1413"/>
                <a:gd name="T104" fmla="*/ 5227 w 5711"/>
                <a:gd name="T105" fmla="*/ 807 h 1413"/>
                <a:gd name="T106" fmla="*/ 5294 w 5711"/>
                <a:gd name="T107" fmla="*/ 887 h 1413"/>
                <a:gd name="T108" fmla="*/ 5388 w 5711"/>
                <a:gd name="T109" fmla="*/ 968 h 1413"/>
                <a:gd name="T110" fmla="*/ 5415 w 5711"/>
                <a:gd name="T111" fmla="*/ 968 h 1413"/>
                <a:gd name="T112" fmla="*/ 5710 w 5711"/>
                <a:gd name="T113" fmla="*/ 1009 h 141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11"/>
                <a:gd name="T172" fmla="*/ 0 h 1413"/>
                <a:gd name="T173" fmla="*/ 5711 w 5711"/>
                <a:gd name="T174" fmla="*/ 1413 h 141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11" h="1413">
                  <a:moveTo>
                    <a:pt x="27" y="1412"/>
                  </a:moveTo>
                  <a:lnTo>
                    <a:pt x="27" y="1371"/>
                  </a:lnTo>
                  <a:lnTo>
                    <a:pt x="0" y="1371"/>
                  </a:lnTo>
                  <a:lnTo>
                    <a:pt x="27" y="1331"/>
                  </a:lnTo>
                  <a:lnTo>
                    <a:pt x="67" y="1291"/>
                  </a:lnTo>
                  <a:lnTo>
                    <a:pt x="67" y="1250"/>
                  </a:lnTo>
                  <a:lnTo>
                    <a:pt x="94" y="1250"/>
                  </a:lnTo>
                  <a:lnTo>
                    <a:pt x="94" y="1170"/>
                  </a:lnTo>
                  <a:lnTo>
                    <a:pt x="122" y="1170"/>
                  </a:lnTo>
                  <a:lnTo>
                    <a:pt x="122" y="1130"/>
                  </a:lnTo>
                  <a:lnTo>
                    <a:pt x="148" y="1089"/>
                  </a:lnTo>
                  <a:lnTo>
                    <a:pt x="148" y="1049"/>
                  </a:lnTo>
                  <a:lnTo>
                    <a:pt x="188" y="1009"/>
                  </a:lnTo>
                  <a:lnTo>
                    <a:pt x="215" y="1009"/>
                  </a:lnTo>
                  <a:lnTo>
                    <a:pt x="243" y="968"/>
                  </a:lnTo>
                  <a:lnTo>
                    <a:pt x="309" y="968"/>
                  </a:lnTo>
                  <a:lnTo>
                    <a:pt x="336" y="928"/>
                  </a:lnTo>
                  <a:lnTo>
                    <a:pt x="390" y="928"/>
                  </a:lnTo>
                  <a:lnTo>
                    <a:pt x="430" y="887"/>
                  </a:lnTo>
                  <a:lnTo>
                    <a:pt x="672" y="887"/>
                  </a:lnTo>
                  <a:lnTo>
                    <a:pt x="699" y="928"/>
                  </a:lnTo>
                  <a:lnTo>
                    <a:pt x="726" y="928"/>
                  </a:lnTo>
                  <a:lnTo>
                    <a:pt x="752" y="968"/>
                  </a:lnTo>
                  <a:lnTo>
                    <a:pt x="793" y="968"/>
                  </a:lnTo>
                  <a:lnTo>
                    <a:pt x="793" y="1009"/>
                  </a:lnTo>
                  <a:lnTo>
                    <a:pt x="873" y="1009"/>
                  </a:lnTo>
                  <a:lnTo>
                    <a:pt x="873" y="1049"/>
                  </a:lnTo>
                  <a:lnTo>
                    <a:pt x="994" y="1049"/>
                  </a:lnTo>
                  <a:lnTo>
                    <a:pt x="994" y="1089"/>
                  </a:lnTo>
                  <a:lnTo>
                    <a:pt x="1089" y="1089"/>
                  </a:lnTo>
                  <a:lnTo>
                    <a:pt x="1089" y="1130"/>
                  </a:lnTo>
                  <a:lnTo>
                    <a:pt x="1115" y="1130"/>
                  </a:lnTo>
                  <a:lnTo>
                    <a:pt x="1115" y="1049"/>
                  </a:lnTo>
                  <a:lnTo>
                    <a:pt x="1156" y="1049"/>
                  </a:lnTo>
                  <a:lnTo>
                    <a:pt x="1183" y="1009"/>
                  </a:lnTo>
                  <a:lnTo>
                    <a:pt x="1209" y="1009"/>
                  </a:lnTo>
                  <a:lnTo>
                    <a:pt x="1209" y="968"/>
                  </a:lnTo>
                  <a:lnTo>
                    <a:pt x="1277" y="968"/>
                  </a:lnTo>
                  <a:lnTo>
                    <a:pt x="1304" y="928"/>
                  </a:lnTo>
                  <a:lnTo>
                    <a:pt x="1357" y="928"/>
                  </a:lnTo>
                  <a:lnTo>
                    <a:pt x="1357" y="887"/>
                  </a:lnTo>
                  <a:lnTo>
                    <a:pt x="1398" y="887"/>
                  </a:lnTo>
                  <a:lnTo>
                    <a:pt x="1424" y="847"/>
                  </a:lnTo>
                  <a:lnTo>
                    <a:pt x="1451" y="847"/>
                  </a:lnTo>
                  <a:lnTo>
                    <a:pt x="1478" y="807"/>
                  </a:lnTo>
                  <a:lnTo>
                    <a:pt x="1478" y="726"/>
                  </a:lnTo>
                  <a:lnTo>
                    <a:pt x="1519" y="726"/>
                  </a:lnTo>
                  <a:lnTo>
                    <a:pt x="1519" y="686"/>
                  </a:lnTo>
                  <a:lnTo>
                    <a:pt x="1545" y="686"/>
                  </a:lnTo>
                  <a:lnTo>
                    <a:pt x="1572" y="645"/>
                  </a:lnTo>
                  <a:lnTo>
                    <a:pt x="1761" y="645"/>
                  </a:lnTo>
                  <a:lnTo>
                    <a:pt x="1761" y="686"/>
                  </a:lnTo>
                  <a:lnTo>
                    <a:pt x="1881" y="686"/>
                  </a:lnTo>
                  <a:lnTo>
                    <a:pt x="1881" y="726"/>
                  </a:lnTo>
                  <a:lnTo>
                    <a:pt x="1935" y="726"/>
                  </a:lnTo>
                  <a:lnTo>
                    <a:pt x="1962" y="766"/>
                  </a:lnTo>
                  <a:lnTo>
                    <a:pt x="1962" y="807"/>
                  </a:lnTo>
                  <a:lnTo>
                    <a:pt x="2056" y="807"/>
                  </a:lnTo>
                  <a:lnTo>
                    <a:pt x="2056" y="847"/>
                  </a:lnTo>
                  <a:lnTo>
                    <a:pt x="2083" y="847"/>
                  </a:lnTo>
                  <a:lnTo>
                    <a:pt x="2083" y="887"/>
                  </a:lnTo>
                  <a:lnTo>
                    <a:pt x="2150" y="887"/>
                  </a:lnTo>
                  <a:lnTo>
                    <a:pt x="2150" y="928"/>
                  </a:lnTo>
                  <a:lnTo>
                    <a:pt x="2177" y="968"/>
                  </a:lnTo>
                  <a:lnTo>
                    <a:pt x="2298" y="968"/>
                  </a:lnTo>
                  <a:lnTo>
                    <a:pt x="2325" y="1009"/>
                  </a:lnTo>
                  <a:lnTo>
                    <a:pt x="2419" y="1009"/>
                  </a:lnTo>
                  <a:lnTo>
                    <a:pt x="2446" y="968"/>
                  </a:lnTo>
                  <a:lnTo>
                    <a:pt x="2567" y="968"/>
                  </a:lnTo>
                  <a:lnTo>
                    <a:pt x="2607" y="928"/>
                  </a:lnTo>
                  <a:lnTo>
                    <a:pt x="2607" y="887"/>
                  </a:lnTo>
                  <a:lnTo>
                    <a:pt x="2634" y="887"/>
                  </a:lnTo>
                  <a:lnTo>
                    <a:pt x="2634" y="847"/>
                  </a:lnTo>
                  <a:lnTo>
                    <a:pt x="2660" y="807"/>
                  </a:lnTo>
                  <a:lnTo>
                    <a:pt x="2688" y="807"/>
                  </a:lnTo>
                  <a:lnTo>
                    <a:pt x="2688" y="726"/>
                  </a:lnTo>
                  <a:lnTo>
                    <a:pt x="2727" y="726"/>
                  </a:lnTo>
                  <a:lnTo>
                    <a:pt x="2727" y="686"/>
                  </a:lnTo>
                  <a:lnTo>
                    <a:pt x="2755" y="686"/>
                  </a:lnTo>
                  <a:lnTo>
                    <a:pt x="2755" y="645"/>
                  </a:lnTo>
                  <a:lnTo>
                    <a:pt x="2808" y="645"/>
                  </a:lnTo>
                  <a:lnTo>
                    <a:pt x="2808" y="565"/>
                  </a:lnTo>
                  <a:lnTo>
                    <a:pt x="2848" y="565"/>
                  </a:lnTo>
                  <a:lnTo>
                    <a:pt x="2876" y="524"/>
                  </a:lnTo>
                  <a:lnTo>
                    <a:pt x="2876" y="444"/>
                  </a:lnTo>
                  <a:lnTo>
                    <a:pt x="2902" y="444"/>
                  </a:lnTo>
                  <a:lnTo>
                    <a:pt x="2902" y="403"/>
                  </a:lnTo>
                  <a:lnTo>
                    <a:pt x="2969" y="403"/>
                  </a:lnTo>
                  <a:lnTo>
                    <a:pt x="2996" y="363"/>
                  </a:lnTo>
                  <a:lnTo>
                    <a:pt x="3332" y="363"/>
                  </a:lnTo>
                  <a:lnTo>
                    <a:pt x="3332" y="403"/>
                  </a:lnTo>
                  <a:lnTo>
                    <a:pt x="3359" y="403"/>
                  </a:lnTo>
                  <a:lnTo>
                    <a:pt x="3359" y="444"/>
                  </a:lnTo>
                  <a:lnTo>
                    <a:pt x="3386" y="444"/>
                  </a:lnTo>
                  <a:lnTo>
                    <a:pt x="3413" y="484"/>
                  </a:lnTo>
                  <a:lnTo>
                    <a:pt x="3413" y="524"/>
                  </a:lnTo>
                  <a:lnTo>
                    <a:pt x="3453" y="524"/>
                  </a:lnTo>
                  <a:lnTo>
                    <a:pt x="3453" y="565"/>
                  </a:lnTo>
                  <a:lnTo>
                    <a:pt x="3480" y="565"/>
                  </a:lnTo>
                  <a:lnTo>
                    <a:pt x="3480" y="605"/>
                  </a:lnTo>
                  <a:lnTo>
                    <a:pt x="3507" y="645"/>
                  </a:lnTo>
                  <a:lnTo>
                    <a:pt x="3534" y="645"/>
                  </a:lnTo>
                  <a:lnTo>
                    <a:pt x="3534" y="686"/>
                  </a:lnTo>
                  <a:lnTo>
                    <a:pt x="3574" y="686"/>
                  </a:lnTo>
                  <a:lnTo>
                    <a:pt x="3601" y="726"/>
                  </a:lnTo>
                  <a:lnTo>
                    <a:pt x="3628" y="726"/>
                  </a:lnTo>
                  <a:lnTo>
                    <a:pt x="3628" y="766"/>
                  </a:lnTo>
                  <a:lnTo>
                    <a:pt x="3654" y="807"/>
                  </a:lnTo>
                  <a:lnTo>
                    <a:pt x="3775" y="807"/>
                  </a:lnTo>
                  <a:lnTo>
                    <a:pt x="3816" y="847"/>
                  </a:lnTo>
                  <a:lnTo>
                    <a:pt x="3842" y="887"/>
                  </a:lnTo>
                  <a:lnTo>
                    <a:pt x="3991" y="887"/>
                  </a:lnTo>
                  <a:lnTo>
                    <a:pt x="4017" y="847"/>
                  </a:lnTo>
                  <a:lnTo>
                    <a:pt x="4058" y="807"/>
                  </a:lnTo>
                  <a:lnTo>
                    <a:pt x="4058" y="766"/>
                  </a:lnTo>
                  <a:lnTo>
                    <a:pt x="4084" y="726"/>
                  </a:lnTo>
                  <a:lnTo>
                    <a:pt x="4111" y="726"/>
                  </a:lnTo>
                  <a:lnTo>
                    <a:pt x="4111" y="645"/>
                  </a:lnTo>
                  <a:lnTo>
                    <a:pt x="4179" y="645"/>
                  </a:lnTo>
                  <a:lnTo>
                    <a:pt x="4179" y="605"/>
                  </a:lnTo>
                  <a:lnTo>
                    <a:pt x="4205" y="565"/>
                  </a:lnTo>
                  <a:lnTo>
                    <a:pt x="4205" y="524"/>
                  </a:lnTo>
                  <a:lnTo>
                    <a:pt x="4232" y="484"/>
                  </a:lnTo>
                  <a:lnTo>
                    <a:pt x="4232" y="444"/>
                  </a:lnTo>
                  <a:lnTo>
                    <a:pt x="4259" y="403"/>
                  </a:lnTo>
                  <a:lnTo>
                    <a:pt x="4259" y="363"/>
                  </a:lnTo>
                  <a:lnTo>
                    <a:pt x="4300" y="323"/>
                  </a:lnTo>
                  <a:lnTo>
                    <a:pt x="4300" y="201"/>
                  </a:lnTo>
                  <a:lnTo>
                    <a:pt x="4326" y="201"/>
                  </a:lnTo>
                  <a:lnTo>
                    <a:pt x="4380" y="121"/>
                  </a:lnTo>
                  <a:lnTo>
                    <a:pt x="4421" y="121"/>
                  </a:lnTo>
                  <a:lnTo>
                    <a:pt x="4421" y="81"/>
                  </a:lnTo>
                  <a:lnTo>
                    <a:pt x="4447" y="40"/>
                  </a:lnTo>
                  <a:lnTo>
                    <a:pt x="4447" y="0"/>
                  </a:lnTo>
                  <a:lnTo>
                    <a:pt x="4743" y="0"/>
                  </a:lnTo>
                  <a:lnTo>
                    <a:pt x="4743" y="40"/>
                  </a:lnTo>
                  <a:lnTo>
                    <a:pt x="4864" y="40"/>
                  </a:lnTo>
                  <a:lnTo>
                    <a:pt x="4904" y="81"/>
                  </a:lnTo>
                  <a:lnTo>
                    <a:pt x="4931" y="81"/>
                  </a:lnTo>
                  <a:lnTo>
                    <a:pt x="4931" y="121"/>
                  </a:lnTo>
                  <a:lnTo>
                    <a:pt x="4958" y="121"/>
                  </a:lnTo>
                  <a:lnTo>
                    <a:pt x="4958" y="161"/>
                  </a:lnTo>
                  <a:lnTo>
                    <a:pt x="4985" y="161"/>
                  </a:lnTo>
                  <a:lnTo>
                    <a:pt x="4985" y="242"/>
                  </a:lnTo>
                  <a:lnTo>
                    <a:pt x="5025" y="242"/>
                  </a:lnTo>
                  <a:lnTo>
                    <a:pt x="5025" y="323"/>
                  </a:lnTo>
                  <a:lnTo>
                    <a:pt x="5052" y="323"/>
                  </a:lnTo>
                  <a:lnTo>
                    <a:pt x="5052" y="403"/>
                  </a:lnTo>
                  <a:lnTo>
                    <a:pt x="5079" y="403"/>
                  </a:lnTo>
                  <a:lnTo>
                    <a:pt x="5079" y="444"/>
                  </a:lnTo>
                  <a:lnTo>
                    <a:pt x="5106" y="444"/>
                  </a:lnTo>
                  <a:lnTo>
                    <a:pt x="5106" y="524"/>
                  </a:lnTo>
                  <a:lnTo>
                    <a:pt x="5146" y="565"/>
                  </a:lnTo>
                  <a:lnTo>
                    <a:pt x="5173" y="686"/>
                  </a:lnTo>
                  <a:lnTo>
                    <a:pt x="5173" y="726"/>
                  </a:lnTo>
                  <a:lnTo>
                    <a:pt x="5200" y="726"/>
                  </a:lnTo>
                  <a:lnTo>
                    <a:pt x="5200" y="766"/>
                  </a:lnTo>
                  <a:lnTo>
                    <a:pt x="5227" y="766"/>
                  </a:lnTo>
                  <a:lnTo>
                    <a:pt x="5227" y="807"/>
                  </a:lnTo>
                  <a:lnTo>
                    <a:pt x="5267" y="807"/>
                  </a:lnTo>
                  <a:lnTo>
                    <a:pt x="5267" y="847"/>
                  </a:lnTo>
                  <a:lnTo>
                    <a:pt x="5294" y="887"/>
                  </a:lnTo>
                  <a:lnTo>
                    <a:pt x="5294" y="928"/>
                  </a:lnTo>
                  <a:lnTo>
                    <a:pt x="5348" y="928"/>
                  </a:lnTo>
                  <a:lnTo>
                    <a:pt x="5388" y="968"/>
                  </a:lnTo>
                  <a:lnTo>
                    <a:pt x="5415" y="968"/>
                  </a:lnTo>
                  <a:lnTo>
                    <a:pt x="5415" y="1009"/>
                  </a:lnTo>
                  <a:lnTo>
                    <a:pt x="5415" y="968"/>
                  </a:lnTo>
                  <a:lnTo>
                    <a:pt x="5629" y="968"/>
                  </a:lnTo>
                  <a:lnTo>
                    <a:pt x="5629" y="1009"/>
                  </a:lnTo>
                  <a:lnTo>
                    <a:pt x="5710" y="1009"/>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2306" name="Freeform 31"/>
            <p:cNvSpPr>
              <a:spLocks/>
            </p:cNvSpPr>
            <p:nvPr/>
          </p:nvSpPr>
          <p:spPr bwMode="auto">
            <a:xfrm>
              <a:off x="977" y="3206"/>
              <a:ext cx="995" cy="163"/>
            </a:xfrm>
            <a:custGeom>
              <a:avLst/>
              <a:gdLst>
                <a:gd name="T0" fmla="*/ 1 w 995"/>
                <a:gd name="T1" fmla="*/ 42 h 163"/>
                <a:gd name="T2" fmla="*/ 8 w 995"/>
                <a:gd name="T3" fmla="*/ 53 h 163"/>
                <a:gd name="T4" fmla="*/ 24 w 995"/>
                <a:gd name="T5" fmla="*/ 69 h 163"/>
                <a:gd name="T6" fmla="*/ 44 w 995"/>
                <a:gd name="T7" fmla="*/ 90 h 163"/>
                <a:gd name="T8" fmla="*/ 68 w 995"/>
                <a:gd name="T9" fmla="*/ 111 h 163"/>
                <a:gd name="T10" fmla="*/ 91 w 995"/>
                <a:gd name="T11" fmla="*/ 132 h 163"/>
                <a:gd name="T12" fmla="*/ 116 w 995"/>
                <a:gd name="T13" fmla="*/ 149 h 163"/>
                <a:gd name="T14" fmla="*/ 138 w 995"/>
                <a:gd name="T15" fmla="*/ 160 h 163"/>
                <a:gd name="T16" fmla="*/ 165 w 995"/>
                <a:gd name="T17" fmla="*/ 162 h 163"/>
                <a:gd name="T18" fmla="*/ 204 w 995"/>
                <a:gd name="T19" fmla="*/ 152 h 163"/>
                <a:gd name="T20" fmla="*/ 247 w 995"/>
                <a:gd name="T21" fmla="*/ 131 h 163"/>
                <a:gd name="T22" fmla="*/ 292 w 995"/>
                <a:gd name="T23" fmla="*/ 102 h 163"/>
                <a:gd name="T24" fmla="*/ 337 w 995"/>
                <a:gd name="T25" fmla="*/ 73 h 163"/>
                <a:gd name="T26" fmla="*/ 382 w 995"/>
                <a:gd name="T27" fmla="*/ 44 h 163"/>
                <a:gd name="T28" fmla="*/ 424 w 995"/>
                <a:gd name="T29" fmla="*/ 19 h 163"/>
                <a:gd name="T30" fmla="*/ 465 w 995"/>
                <a:gd name="T31" fmla="*/ 4 h 163"/>
                <a:gd name="T32" fmla="*/ 502 w 995"/>
                <a:gd name="T33" fmla="*/ 1 h 163"/>
                <a:gd name="T34" fmla="*/ 547 w 995"/>
                <a:gd name="T35" fmla="*/ 10 h 163"/>
                <a:gd name="T36" fmla="*/ 597 w 995"/>
                <a:gd name="T37" fmla="*/ 26 h 163"/>
                <a:gd name="T38" fmla="*/ 651 w 995"/>
                <a:gd name="T39" fmla="*/ 48 h 163"/>
                <a:gd name="T40" fmla="*/ 705 w 995"/>
                <a:gd name="T41" fmla="*/ 71 h 163"/>
                <a:gd name="T42" fmla="*/ 757 w 995"/>
                <a:gd name="T43" fmla="*/ 93 h 163"/>
                <a:gd name="T44" fmla="*/ 807 w 995"/>
                <a:gd name="T45" fmla="*/ 111 h 163"/>
                <a:gd name="T46" fmla="*/ 853 w 995"/>
                <a:gd name="T47" fmla="*/ 122 h 163"/>
                <a:gd name="T48" fmla="*/ 879 w 995"/>
                <a:gd name="T49" fmla="*/ 122 h 163"/>
                <a:gd name="T50" fmla="*/ 895 w 995"/>
                <a:gd name="T51" fmla="*/ 119 h 163"/>
                <a:gd name="T52" fmla="*/ 914 w 995"/>
                <a:gd name="T53" fmla="*/ 113 h 163"/>
                <a:gd name="T54" fmla="*/ 933 w 995"/>
                <a:gd name="T55" fmla="*/ 105 h 163"/>
                <a:gd name="T56" fmla="*/ 954 w 995"/>
                <a:gd name="T57" fmla="*/ 98 h 163"/>
                <a:gd name="T58" fmla="*/ 971 w 995"/>
                <a:gd name="T59" fmla="*/ 91 h 163"/>
                <a:gd name="T60" fmla="*/ 984 w 995"/>
                <a:gd name="T61" fmla="*/ 85 h 163"/>
                <a:gd name="T62" fmla="*/ 992 w 995"/>
                <a:gd name="T63" fmla="*/ 82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5"/>
                <a:gd name="T97" fmla="*/ 0 h 163"/>
                <a:gd name="T98" fmla="*/ 995 w 995"/>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5" h="163">
                  <a:moveTo>
                    <a:pt x="0" y="41"/>
                  </a:moveTo>
                  <a:lnTo>
                    <a:pt x="1" y="42"/>
                  </a:lnTo>
                  <a:lnTo>
                    <a:pt x="4" y="47"/>
                  </a:lnTo>
                  <a:lnTo>
                    <a:pt x="8" y="53"/>
                  </a:lnTo>
                  <a:lnTo>
                    <a:pt x="16" y="59"/>
                  </a:lnTo>
                  <a:lnTo>
                    <a:pt x="24" y="69"/>
                  </a:lnTo>
                  <a:lnTo>
                    <a:pt x="34" y="79"/>
                  </a:lnTo>
                  <a:lnTo>
                    <a:pt x="44" y="90"/>
                  </a:lnTo>
                  <a:lnTo>
                    <a:pt x="56" y="100"/>
                  </a:lnTo>
                  <a:lnTo>
                    <a:pt x="68" y="111"/>
                  </a:lnTo>
                  <a:lnTo>
                    <a:pt x="79" y="122"/>
                  </a:lnTo>
                  <a:lnTo>
                    <a:pt x="91" y="132"/>
                  </a:lnTo>
                  <a:lnTo>
                    <a:pt x="105" y="141"/>
                  </a:lnTo>
                  <a:lnTo>
                    <a:pt x="116" y="149"/>
                  </a:lnTo>
                  <a:lnTo>
                    <a:pt x="127" y="156"/>
                  </a:lnTo>
                  <a:lnTo>
                    <a:pt x="138" y="160"/>
                  </a:lnTo>
                  <a:lnTo>
                    <a:pt x="148" y="161"/>
                  </a:lnTo>
                  <a:lnTo>
                    <a:pt x="165" y="162"/>
                  </a:lnTo>
                  <a:lnTo>
                    <a:pt x="184" y="158"/>
                  </a:lnTo>
                  <a:lnTo>
                    <a:pt x="204" y="152"/>
                  </a:lnTo>
                  <a:lnTo>
                    <a:pt x="226" y="142"/>
                  </a:lnTo>
                  <a:lnTo>
                    <a:pt x="247" y="131"/>
                  </a:lnTo>
                  <a:lnTo>
                    <a:pt x="269" y="117"/>
                  </a:lnTo>
                  <a:lnTo>
                    <a:pt x="292" y="102"/>
                  </a:lnTo>
                  <a:lnTo>
                    <a:pt x="315" y="87"/>
                  </a:lnTo>
                  <a:lnTo>
                    <a:pt x="337" y="73"/>
                  </a:lnTo>
                  <a:lnTo>
                    <a:pt x="360" y="57"/>
                  </a:lnTo>
                  <a:lnTo>
                    <a:pt x="382" y="44"/>
                  </a:lnTo>
                  <a:lnTo>
                    <a:pt x="405" y="30"/>
                  </a:lnTo>
                  <a:lnTo>
                    <a:pt x="424" y="19"/>
                  </a:lnTo>
                  <a:lnTo>
                    <a:pt x="445" y="10"/>
                  </a:lnTo>
                  <a:lnTo>
                    <a:pt x="465" y="4"/>
                  </a:lnTo>
                  <a:lnTo>
                    <a:pt x="483" y="0"/>
                  </a:lnTo>
                  <a:lnTo>
                    <a:pt x="502" y="1"/>
                  </a:lnTo>
                  <a:lnTo>
                    <a:pt x="524" y="4"/>
                  </a:lnTo>
                  <a:lnTo>
                    <a:pt x="547" y="10"/>
                  </a:lnTo>
                  <a:lnTo>
                    <a:pt x="572" y="17"/>
                  </a:lnTo>
                  <a:lnTo>
                    <a:pt x="597" y="26"/>
                  </a:lnTo>
                  <a:lnTo>
                    <a:pt x="624" y="36"/>
                  </a:lnTo>
                  <a:lnTo>
                    <a:pt x="651" y="48"/>
                  </a:lnTo>
                  <a:lnTo>
                    <a:pt x="678" y="59"/>
                  </a:lnTo>
                  <a:lnTo>
                    <a:pt x="705" y="71"/>
                  </a:lnTo>
                  <a:lnTo>
                    <a:pt x="732" y="83"/>
                  </a:lnTo>
                  <a:lnTo>
                    <a:pt x="757" y="93"/>
                  </a:lnTo>
                  <a:lnTo>
                    <a:pt x="783" y="102"/>
                  </a:lnTo>
                  <a:lnTo>
                    <a:pt x="807" y="111"/>
                  </a:lnTo>
                  <a:lnTo>
                    <a:pt x="831" y="117"/>
                  </a:lnTo>
                  <a:lnTo>
                    <a:pt x="853" y="122"/>
                  </a:lnTo>
                  <a:lnTo>
                    <a:pt x="873" y="122"/>
                  </a:lnTo>
                  <a:lnTo>
                    <a:pt x="879" y="122"/>
                  </a:lnTo>
                  <a:lnTo>
                    <a:pt x="887" y="121"/>
                  </a:lnTo>
                  <a:lnTo>
                    <a:pt x="895" y="119"/>
                  </a:lnTo>
                  <a:lnTo>
                    <a:pt x="904" y="116"/>
                  </a:lnTo>
                  <a:lnTo>
                    <a:pt x="914" y="113"/>
                  </a:lnTo>
                  <a:lnTo>
                    <a:pt x="924" y="109"/>
                  </a:lnTo>
                  <a:lnTo>
                    <a:pt x="933" y="105"/>
                  </a:lnTo>
                  <a:lnTo>
                    <a:pt x="945" y="101"/>
                  </a:lnTo>
                  <a:lnTo>
                    <a:pt x="954" y="98"/>
                  </a:lnTo>
                  <a:lnTo>
                    <a:pt x="963" y="94"/>
                  </a:lnTo>
                  <a:lnTo>
                    <a:pt x="971" y="91"/>
                  </a:lnTo>
                  <a:lnTo>
                    <a:pt x="979" y="87"/>
                  </a:lnTo>
                  <a:lnTo>
                    <a:pt x="984" y="85"/>
                  </a:lnTo>
                  <a:lnTo>
                    <a:pt x="990" y="83"/>
                  </a:lnTo>
                  <a:lnTo>
                    <a:pt x="992" y="82"/>
                  </a:lnTo>
                  <a:lnTo>
                    <a:pt x="994" y="8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2307" name="Freeform 32"/>
            <p:cNvSpPr>
              <a:spLocks/>
            </p:cNvSpPr>
            <p:nvPr/>
          </p:nvSpPr>
          <p:spPr bwMode="auto">
            <a:xfrm>
              <a:off x="470" y="2738"/>
              <a:ext cx="995" cy="163"/>
            </a:xfrm>
            <a:custGeom>
              <a:avLst/>
              <a:gdLst>
                <a:gd name="T0" fmla="*/ 0 w 995"/>
                <a:gd name="T1" fmla="*/ 43 h 163"/>
                <a:gd name="T2" fmla="*/ 8 w 995"/>
                <a:gd name="T3" fmla="*/ 53 h 163"/>
                <a:gd name="T4" fmla="*/ 24 w 995"/>
                <a:gd name="T5" fmla="*/ 69 h 163"/>
                <a:gd name="T6" fmla="*/ 44 w 995"/>
                <a:gd name="T7" fmla="*/ 90 h 163"/>
                <a:gd name="T8" fmla="*/ 67 w 995"/>
                <a:gd name="T9" fmla="*/ 111 h 163"/>
                <a:gd name="T10" fmla="*/ 91 w 995"/>
                <a:gd name="T11" fmla="*/ 132 h 163"/>
                <a:gd name="T12" fmla="*/ 115 w 995"/>
                <a:gd name="T13" fmla="*/ 149 h 163"/>
                <a:gd name="T14" fmla="*/ 137 w 995"/>
                <a:gd name="T15" fmla="*/ 160 h 163"/>
                <a:gd name="T16" fmla="*/ 164 w 995"/>
                <a:gd name="T17" fmla="*/ 162 h 163"/>
                <a:gd name="T18" fmla="*/ 204 w 995"/>
                <a:gd name="T19" fmla="*/ 152 h 163"/>
                <a:gd name="T20" fmla="*/ 246 w 995"/>
                <a:gd name="T21" fmla="*/ 131 h 163"/>
                <a:gd name="T22" fmla="*/ 292 w 995"/>
                <a:gd name="T23" fmla="*/ 103 h 163"/>
                <a:gd name="T24" fmla="*/ 336 w 995"/>
                <a:gd name="T25" fmla="*/ 73 h 163"/>
                <a:gd name="T26" fmla="*/ 382 w 995"/>
                <a:gd name="T27" fmla="*/ 44 h 163"/>
                <a:gd name="T28" fmla="*/ 424 w 995"/>
                <a:gd name="T29" fmla="*/ 19 h 163"/>
                <a:gd name="T30" fmla="*/ 464 w 995"/>
                <a:gd name="T31" fmla="*/ 4 h 163"/>
                <a:gd name="T32" fmla="*/ 502 w 995"/>
                <a:gd name="T33" fmla="*/ 1 h 163"/>
                <a:gd name="T34" fmla="*/ 546 w 995"/>
                <a:gd name="T35" fmla="*/ 10 h 163"/>
                <a:gd name="T36" fmla="*/ 597 w 995"/>
                <a:gd name="T37" fmla="*/ 26 h 163"/>
                <a:gd name="T38" fmla="*/ 651 w 995"/>
                <a:gd name="T39" fmla="*/ 48 h 163"/>
                <a:gd name="T40" fmla="*/ 704 w 995"/>
                <a:gd name="T41" fmla="*/ 71 h 163"/>
                <a:gd name="T42" fmla="*/ 757 w 995"/>
                <a:gd name="T43" fmla="*/ 94 h 163"/>
                <a:gd name="T44" fmla="*/ 807 w 995"/>
                <a:gd name="T45" fmla="*/ 111 h 163"/>
                <a:gd name="T46" fmla="*/ 852 w 995"/>
                <a:gd name="T47" fmla="*/ 121 h 163"/>
                <a:gd name="T48" fmla="*/ 879 w 995"/>
                <a:gd name="T49" fmla="*/ 121 h 163"/>
                <a:gd name="T50" fmla="*/ 894 w 995"/>
                <a:gd name="T51" fmla="*/ 119 h 163"/>
                <a:gd name="T52" fmla="*/ 914 w 995"/>
                <a:gd name="T53" fmla="*/ 113 h 163"/>
                <a:gd name="T54" fmla="*/ 933 w 995"/>
                <a:gd name="T55" fmla="*/ 105 h 163"/>
                <a:gd name="T56" fmla="*/ 953 w 995"/>
                <a:gd name="T57" fmla="*/ 98 h 163"/>
                <a:gd name="T58" fmla="*/ 970 w 995"/>
                <a:gd name="T59" fmla="*/ 91 h 163"/>
                <a:gd name="T60" fmla="*/ 984 w 995"/>
                <a:gd name="T61" fmla="*/ 85 h 163"/>
                <a:gd name="T62" fmla="*/ 992 w 995"/>
                <a:gd name="T63" fmla="*/ 82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5"/>
                <a:gd name="T97" fmla="*/ 0 h 163"/>
                <a:gd name="T98" fmla="*/ 995 w 995"/>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5" h="163">
                  <a:moveTo>
                    <a:pt x="0" y="40"/>
                  </a:moveTo>
                  <a:lnTo>
                    <a:pt x="0" y="43"/>
                  </a:lnTo>
                  <a:lnTo>
                    <a:pt x="3" y="46"/>
                  </a:lnTo>
                  <a:lnTo>
                    <a:pt x="8" y="53"/>
                  </a:lnTo>
                  <a:lnTo>
                    <a:pt x="16" y="59"/>
                  </a:lnTo>
                  <a:lnTo>
                    <a:pt x="24" y="69"/>
                  </a:lnTo>
                  <a:lnTo>
                    <a:pt x="33" y="79"/>
                  </a:lnTo>
                  <a:lnTo>
                    <a:pt x="44" y="90"/>
                  </a:lnTo>
                  <a:lnTo>
                    <a:pt x="56" y="99"/>
                  </a:lnTo>
                  <a:lnTo>
                    <a:pt x="67" y="111"/>
                  </a:lnTo>
                  <a:lnTo>
                    <a:pt x="79" y="122"/>
                  </a:lnTo>
                  <a:lnTo>
                    <a:pt x="91" y="132"/>
                  </a:lnTo>
                  <a:lnTo>
                    <a:pt x="104" y="141"/>
                  </a:lnTo>
                  <a:lnTo>
                    <a:pt x="115" y="149"/>
                  </a:lnTo>
                  <a:lnTo>
                    <a:pt x="127" y="156"/>
                  </a:lnTo>
                  <a:lnTo>
                    <a:pt x="137" y="160"/>
                  </a:lnTo>
                  <a:lnTo>
                    <a:pt x="147" y="161"/>
                  </a:lnTo>
                  <a:lnTo>
                    <a:pt x="164" y="162"/>
                  </a:lnTo>
                  <a:lnTo>
                    <a:pt x="184" y="158"/>
                  </a:lnTo>
                  <a:lnTo>
                    <a:pt x="204" y="152"/>
                  </a:lnTo>
                  <a:lnTo>
                    <a:pt x="225" y="142"/>
                  </a:lnTo>
                  <a:lnTo>
                    <a:pt x="246" y="131"/>
                  </a:lnTo>
                  <a:lnTo>
                    <a:pt x="269" y="118"/>
                  </a:lnTo>
                  <a:lnTo>
                    <a:pt x="292" y="103"/>
                  </a:lnTo>
                  <a:lnTo>
                    <a:pt x="315" y="87"/>
                  </a:lnTo>
                  <a:lnTo>
                    <a:pt x="336" y="73"/>
                  </a:lnTo>
                  <a:lnTo>
                    <a:pt x="360" y="57"/>
                  </a:lnTo>
                  <a:lnTo>
                    <a:pt x="382" y="44"/>
                  </a:lnTo>
                  <a:lnTo>
                    <a:pt x="404" y="30"/>
                  </a:lnTo>
                  <a:lnTo>
                    <a:pt x="424" y="19"/>
                  </a:lnTo>
                  <a:lnTo>
                    <a:pt x="445" y="9"/>
                  </a:lnTo>
                  <a:lnTo>
                    <a:pt x="464" y="4"/>
                  </a:lnTo>
                  <a:lnTo>
                    <a:pt x="483" y="0"/>
                  </a:lnTo>
                  <a:lnTo>
                    <a:pt x="502" y="1"/>
                  </a:lnTo>
                  <a:lnTo>
                    <a:pt x="524" y="4"/>
                  </a:lnTo>
                  <a:lnTo>
                    <a:pt x="546" y="10"/>
                  </a:lnTo>
                  <a:lnTo>
                    <a:pt x="572" y="16"/>
                  </a:lnTo>
                  <a:lnTo>
                    <a:pt x="597" y="26"/>
                  </a:lnTo>
                  <a:lnTo>
                    <a:pt x="623" y="36"/>
                  </a:lnTo>
                  <a:lnTo>
                    <a:pt x="651" y="48"/>
                  </a:lnTo>
                  <a:lnTo>
                    <a:pt x="677" y="59"/>
                  </a:lnTo>
                  <a:lnTo>
                    <a:pt x="704" y="71"/>
                  </a:lnTo>
                  <a:lnTo>
                    <a:pt x="731" y="83"/>
                  </a:lnTo>
                  <a:lnTo>
                    <a:pt x="757" y="94"/>
                  </a:lnTo>
                  <a:lnTo>
                    <a:pt x="783" y="103"/>
                  </a:lnTo>
                  <a:lnTo>
                    <a:pt x="807" y="111"/>
                  </a:lnTo>
                  <a:lnTo>
                    <a:pt x="831" y="117"/>
                  </a:lnTo>
                  <a:lnTo>
                    <a:pt x="852" y="121"/>
                  </a:lnTo>
                  <a:lnTo>
                    <a:pt x="873" y="121"/>
                  </a:lnTo>
                  <a:lnTo>
                    <a:pt x="879" y="121"/>
                  </a:lnTo>
                  <a:lnTo>
                    <a:pt x="886" y="121"/>
                  </a:lnTo>
                  <a:lnTo>
                    <a:pt x="894" y="119"/>
                  </a:lnTo>
                  <a:lnTo>
                    <a:pt x="904" y="115"/>
                  </a:lnTo>
                  <a:lnTo>
                    <a:pt x="914" y="113"/>
                  </a:lnTo>
                  <a:lnTo>
                    <a:pt x="923" y="109"/>
                  </a:lnTo>
                  <a:lnTo>
                    <a:pt x="933" y="105"/>
                  </a:lnTo>
                  <a:lnTo>
                    <a:pt x="945" y="101"/>
                  </a:lnTo>
                  <a:lnTo>
                    <a:pt x="953" y="98"/>
                  </a:lnTo>
                  <a:lnTo>
                    <a:pt x="963" y="94"/>
                  </a:lnTo>
                  <a:lnTo>
                    <a:pt x="970" y="91"/>
                  </a:lnTo>
                  <a:lnTo>
                    <a:pt x="979" y="87"/>
                  </a:lnTo>
                  <a:lnTo>
                    <a:pt x="984" y="85"/>
                  </a:lnTo>
                  <a:lnTo>
                    <a:pt x="989" y="83"/>
                  </a:lnTo>
                  <a:lnTo>
                    <a:pt x="992" y="82"/>
                  </a:lnTo>
                  <a:lnTo>
                    <a:pt x="994" y="8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2308" name="Freeform 33"/>
            <p:cNvSpPr>
              <a:spLocks/>
            </p:cNvSpPr>
            <p:nvPr/>
          </p:nvSpPr>
          <p:spPr bwMode="auto">
            <a:xfrm>
              <a:off x="2730" y="3076"/>
              <a:ext cx="995" cy="164"/>
            </a:xfrm>
            <a:custGeom>
              <a:avLst/>
              <a:gdLst>
                <a:gd name="T0" fmla="*/ 0 w 995"/>
                <a:gd name="T1" fmla="*/ 43 h 164"/>
                <a:gd name="T2" fmla="*/ 8 w 995"/>
                <a:gd name="T3" fmla="*/ 53 h 164"/>
                <a:gd name="T4" fmla="*/ 23 w 995"/>
                <a:gd name="T5" fmla="*/ 70 h 164"/>
                <a:gd name="T6" fmla="*/ 44 w 995"/>
                <a:gd name="T7" fmla="*/ 90 h 164"/>
                <a:gd name="T8" fmla="*/ 68 w 995"/>
                <a:gd name="T9" fmla="*/ 112 h 164"/>
                <a:gd name="T10" fmla="*/ 91 w 995"/>
                <a:gd name="T11" fmla="*/ 133 h 164"/>
                <a:gd name="T12" fmla="*/ 115 w 995"/>
                <a:gd name="T13" fmla="*/ 150 h 164"/>
                <a:gd name="T14" fmla="*/ 137 w 995"/>
                <a:gd name="T15" fmla="*/ 161 h 164"/>
                <a:gd name="T16" fmla="*/ 165 w 995"/>
                <a:gd name="T17" fmla="*/ 163 h 164"/>
                <a:gd name="T18" fmla="*/ 204 w 995"/>
                <a:gd name="T19" fmla="*/ 153 h 164"/>
                <a:gd name="T20" fmla="*/ 247 w 995"/>
                <a:gd name="T21" fmla="*/ 132 h 164"/>
                <a:gd name="T22" fmla="*/ 292 w 995"/>
                <a:gd name="T23" fmla="*/ 103 h 164"/>
                <a:gd name="T24" fmla="*/ 336 w 995"/>
                <a:gd name="T25" fmla="*/ 74 h 164"/>
                <a:gd name="T26" fmla="*/ 382 w 995"/>
                <a:gd name="T27" fmla="*/ 44 h 164"/>
                <a:gd name="T28" fmla="*/ 424 w 995"/>
                <a:gd name="T29" fmla="*/ 20 h 164"/>
                <a:gd name="T30" fmla="*/ 464 w 995"/>
                <a:gd name="T31" fmla="*/ 5 h 164"/>
                <a:gd name="T32" fmla="*/ 502 w 995"/>
                <a:gd name="T33" fmla="*/ 2 h 164"/>
                <a:gd name="T34" fmla="*/ 546 w 995"/>
                <a:gd name="T35" fmla="*/ 11 h 164"/>
                <a:gd name="T36" fmla="*/ 597 w 995"/>
                <a:gd name="T37" fmla="*/ 27 h 164"/>
                <a:gd name="T38" fmla="*/ 651 w 995"/>
                <a:gd name="T39" fmla="*/ 48 h 164"/>
                <a:gd name="T40" fmla="*/ 704 w 995"/>
                <a:gd name="T41" fmla="*/ 72 h 164"/>
                <a:gd name="T42" fmla="*/ 756 w 995"/>
                <a:gd name="T43" fmla="*/ 94 h 164"/>
                <a:gd name="T44" fmla="*/ 807 w 995"/>
                <a:gd name="T45" fmla="*/ 112 h 164"/>
                <a:gd name="T46" fmla="*/ 852 w 995"/>
                <a:gd name="T47" fmla="*/ 122 h 164"/>
                <a:gd name="T48" fmla="*/ 878 w 995"/>
                <a:gd name="T49" fmla="*/ 122 h 164"/>
                <a:gd name="T50" fmla="*/ 894 w 995"/>
                <a:gd name="T51" fmla="*/ 119 h 164"/>
                <a:gd name="T52" fmla="*/ 914 w 995"/>
                <a:gd name="T53" fmla="*/ 114 h 164"/>
                <a:gd name="T54" fmla="*/ 933 w 995"/>
                <a:gd name="T55" fmla="*/ 106 h 164"/>
                <a:gd name="T56" fmla="*/ 953 w 995"/>
                <a:gd name="T57" fmla="*/ 99 h 164"/>
                <a:gd name="T58" fmla="*/ 970 w 995"/>
                <a:gd name="T59" fmla="*/ 92 h 164"/>
                <a:gd name="T60" fmla="*/ 984 w 995"/>
                <a:gd name="T61" fmla="*/ 86 h 164"/>
                <a:gd name="T62" fmla="*/ 992 w 995"/>
                <a:gd name="T63" fmla="*/ 82 h 1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5"/>
                <a:gd name="T97" fmla="*/ 0 h 164"/>
                <a:gd name="T98" fmla="*/ 995 w 995"/>
                <a:gd name="T99" fmla="*/ 164 h 16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5" h="164">
                  <a:moveTo>
                    <a:pt x="0" y="41"/>
                  </a:moveTo>
                  <a:lnTo>
                    <a:pt x="0" y="43"/>
                  </a:lnTo>
                  <a:lnTo>
                    <a:pt x="3" y="47"/>
                  </a:lnTo>
                  <a:lnTo>
                    <a:pt x="8" y="53"/>
                  </a:lnTo>
                  <a:lnTo>
                    <a:pt x="16" y="60"/>
                  </a:lnTo>
                  <a:lnTo>
                    <a:pt x="23" y="70"/>
                  </a:lnTo>
                  <a:lnTo>
                    <a:pt x="33" y="80"/>
                  </a:lnTo>
                  <a:lnTo>
                    <a:pt x="44" y="90"/>
                  </a:lnTo>
                  <a:lnTo>
                    <a:pt x="56" y="100"/>
                  </a:lnTo>
                  <a:lnTo>
                    <a:pt x="68" y="112"/>
                  </a:lnTo>
                  <a:lnTo>
                    <a:pt x="79" y="123"/>
                  </a:lnTo>
                  <a:lnTo>
                    <a:pt x="91" y="133"/>
                  </a:lnTo>
                  <a:lnTo>
                    <a:pt x="104" y="141"/>
                  </a:lnTo>
                  <a:lnTo>
                    <a:pt x="115" y="150"/>
                  </a:lnTo>
                  <a:lnTo>
                    <a:pt x="127" y="156"/>
                  </a:lnTo>
                  <a:lnTo>
                    <a:pt x="137" y="161"/>
                  </a:lnTo>
                  <a:lnTo>
                    <a:pt x="148" y="162"/>
                  </a:lnTo>
                  <a:lnTo>
                    <a:pt x="165" y="163"/>
                  </a:lnTo>
                  <a:lnTo>
                    <a:pt x="184" y="159"/>
                  </a:lnTo>
                  <a:lnTo>
                    <a:pt x="204" y="153"/>
                  </a:lnTo>
                  <a:lnTo>
                    <a:pt x="225" y="143"/>
                  </a:lnTo>
                  <a:lnTo>
                    <a:pt x="247" y="132"/>
                  </a:lnTo>
                  <a:lnTo>
                    <a:pt x="269" y="118"/>
                  </a:lnTo>
                  <a:lnTo>
                    <a:pt x="292" y="103"/>
                  </a:lnTo>
                  <a:lnTo>
                    <a:pt x="315" y="88"/>
                  </a:lnTo>
                  <a:lnTo>
                    <a:pt x="336" y="74"/>
                  </a:lnTo>
                  <a:lnTo>
                    <a:pt x="360" y="58"/>
                  </a:lnTo>
                  <a:lnTo>
                    <a:pt x="382" y="44"/>
                  </a:lnTo>
                  <a:lnTo>
                    <a:pt x="404" y="31"/>
                  </a:lnTo>
                  <a:lnTo>
                    <a:pt x="424" y="20"/>
                  </a:lnTo>
                  <a:lnTo>
                    <a:pt x="445" y="10"/>
                  </a:lnTo>
                  <a:lnTo>
                    <a:pt x="464" y="5"/>
                  </a:lnTo>
                  <a:lnTo>
                    <a:pt x="483" y="0"/>
                  </a:lnTo>
                  <a:lnTo>
                    <a:pt x="502" y="2"/>
                  </a:lnTo>
                  <a:lnTo>
                    <a:pt x="524" y="5"/>
                  </a:lnTo>
                  <a:lnTo>
                    <a:pt x="546" y="11"/>
                  </a:lnTo>
                  <a:lnTo>
                    <a:pt x="571" y="17"/>
                  </a:lnTo>
                  <a:lnTo>
                    <a:pt x="597" y="27"/>
                  </a:lnTo>
                  <a:lnTo>
                    <a:pt x="623" y="37"/>
                  </a:lnTo>
                  <a:lnTo>
                    <a:pt x="651" y="48"/>
                  </a:lnTo>
                  <a:lnTo>
                    <a:pt x="678" y="59"/>
                  </a:lnTo>
                  <a:lnTo>
                    <a:pt x="704" y="72"/>
                  </a:lnTo>
                  <a:lnTo>
                    <a:pt x="731" y="83"/>
                  </a:lnTo>
                  <a:lnTo>
                    <a:pt x="756" y="94"/>
                  </a:lnTo>
                  <a:lnTo>
                    <a:pt x="783" y="103"/>
                  </a:lnTo>
                  <a:lnTo>
                    <a:pt x="807" y="112"/>
                  </a:lnTo>
                  <a:lnTo>
                    <a:pt x="831" y="118"/>
                  </a:lnTo>
                  <a:lnTo>
                    <a:pt x="852" y="122"/>
                  </a:lnTo>
                  <a:lnTo>
                    <a:pt x="873" y="122"/>
                  </a:lnTo>
                  <a:lnTo>
                    <a:pt x="878" y="122"/>
                  </a:lnTo>
                  <a:lnTo>
                    <a:pt x="886" y="121"/>
                  </a:lnTo>
                  <a:lnTo>
                    <a:pt x="894" y="119"/>
                  </a:lnTo>
                  <a:lnTo>
                    <a:pt x="904" y="116"/>
                  </a:lnTo>
                  <a:lnTo>
                    <a:pt x="914" y="114"/>
                  </a:lnTo>
                  <a:lnTo>
                    <a:pt x="923" y="110"/>
                  </a:lnTo>
                  <a:lnTo>
                    <a:pt x="933" y="106"/>
                  </a:lnTo>
                  <a:lnTo>
                    <a:pt x="944" y="102"/>
                  </a:lnTo>
                  <a:lnTo>
                    <a:pt x="953" y="99"/>
                  </a:lnTo>
                  <a:lnTo>
                    <a:pt x="963" y="95"/>
                  </a:lnTo>
                  <a:lnTo>
                    <a:pt x="970" y="92"/>
                  </a:lnTo>
                  <a:lnTo>
                    <a:pt x="979" y="88"/>
                  </a:lnTo>
                  <a:lnTo>
                    <a:pt x="984" y="86"/>
                  </a:lnTo>
                  <a:lnTo>
                    <a:pt x="989" y="83"/>
                  </a:lnTo>
                  <a:lnTo>
                    <a:pt x="992" y="82"/>
                  </a:lnTo>
                  <a:lnTo>
                    <a:pt x="994" y="8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2309" name="Freeform 34"/>
            <p:cNvSpPr>
              <a:spLocks/>
            </p:cNvSpPr>
            <p:nvPr/>
          </p:nvSpPr>
          <p:spPr bwMode="auto">
            <a:xfrm>
              <a:off x="2074" y="2703"/>
              <a:ext cx="995" cy="163"/>
            </a:xfrm>
            <a:custGeom>
              <a:avLst/>
              <a:gdLst>
                <a:gd name="T0" fmla="*/ 0 w 995"/>
                <a:gd name="T1" fmla="*/ 43 h 163"/>
                <a:gd name="T2" fmla="*/ 8 w 995"/>
                <a:gd name="T3" fmla="*/ 53 h 163"/>
                <a:gd name="T4" fmla="*/ 24 w 995"/>
                <a:gd name="T5" fmla="*/ 69 h 163"/>
                <a:gd name="T6" fmla="*/ 45 w 995"/>
                <a:gd name="T7" fmla="*/ 90 h 163"/>
                <a:gd name="T8" fmla="*/ 68 w 995"/>
                <a:gd name="T9" fmla="*/ 111 h 163"/>
                <a:gd name="T10" fmla="*/ 91 w 995"/>
                <a:gd name="T11" fmla="*/ 132 h 163"/>
                <a:gd name="T12" fmla="*/ 116 w 995"/>
                <a:gd name="T13" fmla="*/ 149 h 163"/>
                <a:gd name="T14" fmla="*/ 138 w 995"/>
                <a:gd name="T15" fmla="*/ 160 h 163"/>
                <a:gd name="T16" fmla="*/ 165 w 995"/>
                <a:gd name="T17" fmla="*/ 162 h 163"/>
                <a:gd name="T18" fmla="*/ 204 w 995"/>
                <a:gd name="T19" fmla="*/ 153 h 163"/>
                <a:gd name="T20" fmla="*/ 247 w 995"/>
                <a:gd name="T21" fmla="*/ 131 h 163"/>
                <a:gd name="T22" fmla="*/ 292 w 995"/>
                <a:gd name="T23" fmla="*/ 103 h 163"/>
                <a:gd name="T24" fmla="*/ 337 w 995"/>
                <a:gd name="T25" fmla="*/ 73 h 163"/>
                <a:gd name="T26" fmla="*/ 382 w 995"/>
                <a:gd name="T27" fmla="*/ 44 h 163"/>
                <a:gd name="T28" fmla="*/ 425 w 995"/>
                <a:gd name="T29" fmla="*/ 19 h 163"/>
                <a:gd name="T30" fmla="*/ 465 w 995"/>
                <a:gd name="T31" fmla="*/ 4 h 163"/>
                <a:gd name="T32" fmla="*/ 502 w 995"/>
                <a:gd name="T33" fmla="*/ 1 h 163"/>
                <a:gd name="T34" fmla="*/ 547 w 995"/>
                <a:gd name="T35" fmla="*/ 10 h 163"/>
                <a:gd name="T36" fmla="*/ 597 w 995"/>
                <a:gd name="T37" fmla="*/ 27 h 163"/>
                <a:gd name="T38" fmla="*/ 651 w 995"/>
                <a:gd name="T39" fmla="*/ 48 h 163"/>
                <a:gd name="T40" fmla="*/ 704 w 995"/>
                <a:gd name="T41" fmla="*/ 71 h 163"/>
                <a:gd name="T42" fmla="*/ 757 w 995"/>
                <a:gd name="T43" fmla="*/ 94 h 163"/>
                <a:gd name="T44" fmla="*/ 807 w 995"/>
                <a:gd name="T45" fmla="*/ 111 h 163"/>
                <a:gd name="T46" fmla="*/ 853 w 995"/>
                <a:gd name="T47" fmla="*/ 121 h 163"/>
                <a:gd name="T48" fmla="*/ 879 w 995"/>
                <a:gd name="T49" fmla="*/ 121 h 163"/>
                <a:gd name="T50" fmla="*/ 895 w 995"/>
                <a:gd name="T51" fmla="*/ 119 h 163"/>
                <a:gd name="T52" fmla="*/ 914 w 995"/>
                <a:gd name="T53" fmla="*/ 113 h 163"/>
                <a:gd name="T54" fmla="*/ 934 w 995"/>
                <a:gd name="T55" fmla="*/ 105 h 163"/>
                <a:gd name="T56" fmla="*/ 954 w 995"/>
                <a:gd name="T57" fmla="*/ 98 h 163"/>
                <a:gd name="T58" fmla="*/ 971 w 995"/>
                <a:gd name="T59" fmla="*/ 91 h 163"/>
                <a:gd name="T60" fmla="*/ 985 w 995"/>
                <a:gd name="T61" fmla="*/ 85 h 163"/>
                <a:gd name="T62" fmla="*/ 992 w 995"/>
                <a:gd name="T63" fmla="*/ 82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5"/>
                <a:gd name="T97" fmla="*/ 0 h 163"/>
                <a:gd name="T98" fmla="*/ 995 w 995"/>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5" h="163">
                  <a:moveTo>
                    <a:pt x="0" y="41"/>
                  </a:moveTo>
                  <a:lnTo>
                    <a:pt x="0" y="43"/>
                  </a:lnTo>
                  <a:lnTo>
                    <a:pt x="4" y="46"/>
                  </a:lnTo>
                  <a:lnTo>
                    <a:pt x="8" y="53"/>
                  </a:lnTo>
                  <a:lnTo>
                    <a:pt x="16" y="59"/>
                  </a:lnTo>
                  <a:lnTo>
                    <a:pt x="24" y="69"/>
                  </a:lnTo>
                  <a:lnTo>
                    <a:pt x="34" y="79"/>
                  </a:lnTo>
                  <a:lnTo>
                    <a:pt x="45" y="90"/>
                  </a:lnTo>
                  <a:lnTo>
                    <a:pt x="56" y="100"/>
                  </a:lnTo>
                  <a:lnTo>
                    <a:pt x="68" y="111"/>
                  </a:lnTo>
                  <a:lnTo>
                    <a:pt x="80" y="122"/>
                  </a:lnTo>
                  <a:lnTo>
                    <a:pt x="91" y="132"/>
                  </a:lnTo>
                  <a:lnTo>
                    <a:pt x="105" y="141"/>
                  </a:lnTo>
                  <a:lnTo>
                    <a:pt x="116" y="149"/>
                  </a:lnTo>
                  <a:lnTo>
                    <a:pt x="127" y="156"/>
                  </a:lnTo>
                  <a:lnTo>
                    <a:pt x="138" y="160"/>
                  </a:lnTo>
                  <a:lnTo>
                    <a:pt x="148" y="162"/>
                  </a:lnTo>
                  <a:lnTo>
                    <a:pt x="165" y="162"/>
                  </a:lnTo>
                  <a:lnTo>
                    <a:pt x="184" y="158"/>
                  </a:lnTo>
                  <a:lnTo>
                    <a:pt x="204" y="153"/>
                  </a:lnTo>
                  <a:lnTo>
                    <a:pt x="225" y="142"/>
                  </a:lnTo>
                  <a:lnTo>
                    <a:pt x="247" y="131"/>
                  </a:lnTo>
                  <a:lnTo>
                    <a:pt x="269" y="118"/>
                  </a:lnTo>
                  <a:lnTo>
                    <a:pt x="292" y="103"/>
                  </a:lnTo>
                  <a:lnTo>
                    <a:pt x="315" y="87"/>
                  </a:lnTo>
                  <a:lnTo>
                    <a:pt x="337" y="73"/>
                  </a:lnTo>
                  <a:lnTo>
                    <a:pt x="360" y="57"/>
                  </a:lnTo>
                  <a:lnTo>
                    <a:pt x="382" y="44"/>
                  </a:lnTo>
                  <a:lnTo>
                    <a:pt x="404" y="30"/>
                  </a:lnTo>
                  <a:lnTo>
                    <a:pt x="425" y="19"/>
                  </a:lnTo>
                  <a:lnTo>
                    <a:pt x="445" y="10"/>
                  </a:lnTo>
                  <a:lnTo>
                    <a:pt x="465" y="4"/>
                  </a:lnTo>
                  <a:lnTo>
                    <a:pt x="484" y="0"/>
                  </a:lnTo>
                  <a:lnTo>
                    <a:pt x="502" y="1"/>
                  </a:lnTo>
                  <a:lnTo>
                    <a:pt x="524" y="5"/>
                  </a:lnTo>
                  <a:lnTo>
                    <a:pt x="547" y="10"/>
                  </a:lnTo>
                  <a:lnTo>
                    <a:pt x="572" y="17"/>
                  </a:lnTo>
                  <a:lnTo>
                    <a:pt x="597" y="27"/>
                  </a:lnTo>
                  <a:lnTo>
                    <a:pt x="624" y="36"/>
                  </a:lnTo>
                  <a:lnTo>
                    <a:pt x="651" y="48"/>
                  </a:lnTo>
                  <a:lnTo>
                    <a:pt x="678" y="59"/>
                  </a:lnTo>
                  <a:lnTo>
                    <a:pt x="704" y="71"/>
                  </a:lnTo>
                  <a:lnTo>
                    <a:pt x="732" y="83"/>
                  </a:lnTo>
                  <a:lnTo>
                    <a:pt x="757" y="94"/>
                  </a:lnTo>
                  <a:lnTo>
                    <a:pt x="784" y="103"/>
                  </a:lnTo>
                  <a:lnTo>
                    <a:pt x="807" y="111"/>
                  </a:lnTo>
                  <a:lnTo>
                    <a:pt x="831" y="117"/>
                  </a:lnTo>
                  <a:lnTo>
                    <a:pt x="853" y="121"/>
                  </a:lnTo>
                  <a:lnTo>
                    <a:pt x="873" y="121"/>
                  </a:lnTo>
                  <a:lnTo>
                    <a:pt x="879" y="121"/>
                  </a:lnTo>
                  <a:lnTo>
                    <a:pt x="887" y="121"/>
                  </a:lnTo>
                  <a:lnTo>
                    <a:pt x="895" y="119"/>
                  </a:lnTo>
                  <a:lnTo>
                    <a:pt x="904" y="116"/>
                  </a:lnTo>
                  <a:lnTo>
                    <a:pt x="914" y="113"/>
                  </a:lnTo>
                  <a:lnTo>
                    <a:pt x="924" y="109"/>
                  </a:lnTo>
                  <a:lnTo>
                    <a:pt x="934" y="105"/>
                  </a:lnTo>
                  <a:lnTo>
                    <a:pt x="945" y="102"/>
                  </a:lnTo>
                  <a:lnTo>
                    <a:pt x="954" y="98"/>
                  </a:lnTo>
                  <a:lnTo>
                    <a:pt x="963" y="94"/>
                  </a:lnTo>
                  <a:lnTo>
                    <a:pt x="971" y="91"/>
                  </a:lnTo>
                  <a:lnTo>
                    <a:pt x="979" y="87"/>
                  </a:lnTo>
                  <a:lnTo>
                    <a:pt x="985" y="85"/>
                  </a:lnTo>
                  <a:lnTo>
                    <a:pt x="990" y="83"/>
                  </a:lnTo>
                  <a:lnTo>
                    <a:pt x="992" y="82"/>
                  </a:lnTo>
                  <a:lnTo>
                    <a:pt x="994" y="8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2310" name="Freeform 35"/>
            <p:cNvSpPr>
              <a:spLocks/>
            </p:cNvSpPr>
            <p:nvPr/>
          </p:nvSpPr>
          <p:spPr bwMode="auto">
            <a:xfrm>
              <a:off x="3622" y="2571"/>
              <a:ext cx="995" cy="163"/>
            </a:xfrm>
            <a:custGeom>
              <a:avLst/>
              <a:gdLst>
                <a:gd name="T0" fmla="*/ 0 w 995"/>
                <a:gd name="T1" fmla="*/ 43 h 163"/>
                <a:gd name="T2" fmla="*/ 8 w 995"/>
                <a:gd name="T3" fmla="*/ 53 h 163"/>
                <a:gd name="T4" fmla="*/ 23 w 995"/>
                <a:gd name="T5" fmla="*/ 69 h 163"/>
                <a:gd name="T6" fmla="*/ 44 w 995"/>
                <a:gd name="T7" fmla="*/ 90 h 163"/>
                <a:gd name="T8" fmla="*/ 67 w 995"/>
                <a:gd name="T9" fmla="*/ 111 h 163"/>
                <a:gd name="T10" fmla="*/ 91 w 995"/>
                <a:gd name="T11" fmla="*/ 132 h 163"/>
                <a:gd name="T12" fmla="*/ 115 w 995"/>
                <a:gd name="T13" fmla="*/ 149 h 163"/>
                <a:gd name="T14" fmla="*/ 137 w 995"/>
                <a:gd name="T15" fmla="*/ 160 h 163"/>
                <a:gd name="T16" fmla="*/ 164 w 995"/>
                <a:gd name="T17" fmla="*/ 162 h 163"/>
                <a:gd name="T18" fmla="*/ 204 w 995"/>
                <a:gd name="T19" fmla="*/ 153 h 163"/>
                <a:gd name="T20" fmla="*/ 246 w 995"/>
                <a:gd name="T21" fmla="*/ 131 h 163"/>
                <a:gd name="T22" fmla="*/ 292 w 995"/>
                <a:gd name="T23" fmla="*/ 103 h 163"/>
                <a:gd name="T24" fmla="*/ 336 w 995"/>
                <a:gd name="T25" fmla="*/ 73 h 163"/>
                <a:gd name="T26" fmla="*/ 381 w 995"/>
                <a:gd name="T27" fmla="*/ 44 h 163"/>
                <a:gd name="T28" fmla="*/ 424 w 995"/>
                <a:gd name="T29" fmla="*/ 19 h 163"/>
                <a:gd name="T30" fmla="*/ 464 w 995"/>
                <a:gd name="T31" fmla="*/ 4 h 163"/>
                <a:gd name="T32" fmla="*/ 502 w 995"/>
                <a:gd name="T33" fmla="*/ 1 h 163"/>
                <a:gd name="T34" fmla="*/ 546 w 995"/>
                <a:gd name="T35" fmla="*/ 10 h 163"/>
                <a:gd name="T36" fmla="*/ 597 w 995"/>
                <a:gd name="T37" fmla="*/ 26 h 163"/>
                <a:gd name="T38" fmla="*/ 650 w 995"/>
                <a:gd name="T39" fmla="*/ 48 h 163"/>
                <a:gd name="T40" fmla="*/ 704 w 995"/>
                <a:gd name="T41" fmla="*/ 71 h 163"/>
                <a:gd name="T42" fmla="*/ 756 w 995"/>
                <a:gd name="T43" fmla="*/ 94 h 163"/>
                <a:gd name="T44" fmla="*/ 807 w 995"/>
                <a:gd name="T45" fmla="*/ 111 h 163"/>
                <a:gd name="T46" fmla="*/ 852 w 995"/>
                <a:gd name="T47" fmla="*/ 122 h 163"/>
                <a:gd name="T48" fmla="*/ 879 w 995"/>
                <a:gd name="T49" fmla="*/ 122 h 163"/>
                <a:gd name="T50" fmla="*/ 894 w 995"/>
                <a:gd name="T51" fmla="*/ 119 h 163"/>
                <a:gd name="T52" fmla="*/ 913 w 995"/>
                <a:gd name="T53" fmla="*/ 113 h 163"/>
                <a:gd name="T54" fmla="*/ 933 w 995"/>
                <a:gd name="T55" fmla="*/ 106 h 163"/>
                <a:gd name="T56" fmla="*/ 953 w 995"/>
                <a:gd name="T57" fmla="*/ 98 h 163"/>
                <a:gd name="T58" fmla="*/ 971 w 995"/>
                <a:gd name="T59" fmla="*/ 91 h 163"/>
                <a:gd name="T60" fmla="*/ 984 w 995"/>
                <a:gd name="T61" fmla="*/ 85 h 163"/>
                <a:gd name="T62" fmla="*/ 992 w 995"/>
                <a:gd name="T63" fmla="*/ 82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5"/>
                <a:gd name="T97" fmla="*/ 0 h 163"/>
                <a:gd name="T98" fmla="*/ 995 w 995"/>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5" h="163">
                  <a:moveTo>
                    <a:pt x="0" y="41"/>
                  </a:moveTo>
                  <a:lnTo>
                    <a:pt x="0" y="43"/>
                  </a:lnTo>
                  <a:lnTo>
                    <a:pt x="3" y="47"/>
                  </a:lnTo>
                  <a:lnTo>
                    <a:pt x="8" y="53"/>
                  </a:lnTo>
                  <a:lnTo>
                    <a:pt x="16" y="60"/>
                  </a:lnTo>
                  <a:lnTo>
                    <a:pt x="23" y="69"/>
                  </a:lnTo>
                  <a:lnTo>
                    <a:pt x="33" y="79"/>
                  </a:lnTo>
                  <a:lnTo>
                    <a:pt x="44" y="90"/>
                  </a:lnTo>
                  <a:lnTo>
                    <a:pt x="56" y="100"/>
                  </a:lnTo>
                  <a:lnTo>
                    <a:pt x="67" y="111"/>
                  </a:lnTo>
                  <a:lnTo>
                    <a:pt x="79" y="122"/>
                  </a:lnTo>
                  <a:lnTo>
                    <a:pt x="91" y="132"/>
                  </a:lnTo>
                  <a:lnTo>
                    <a:pt x="104" y="141"/>
                  </a:lnTo>
                  <a:lnTo>
                    <a:pt x="115" y="149"/>
                  </a:lnTo>
                  <a:lnTo>
                    <a:pt x="127" y="156"/>
                  </a:lnTo>
                  <a:lnTo>
                    <a:pt x="137" y="160"/>
                  </a:lnTo>
                  <a:lnTo>
                    <a:pt x="148" y="161"/>
                  </a:lnTo>
                  <a:lnTo>
                    <a:pt x="164" y="162"/>
                  </a:lnTo>
                  <a:lnTo>
                    <a:pt x="184" y="159"/>
                  </a:lnTo>
                  <a:lnTo>
                    <a:pt x="204" y="153"/>
                  </a:lnTo>
                  <a:lnTo>
                    <a:pt x="225" y="142"/>
                  </a:lnTo>
                  <a:lnTo>
                    <a:pt x="246" y="131"/>
                  </a:lnTo>
                  <a:lnTo>
                    <a:pt x="269" y="118"/>
                  </a:lnTo>
                  <a:lnTo>
                    <a:pt x="292" y="103"/>
                  </a:lnTo>
                  <a:lnTo>
                    <a:pt x="315" y="87"/>
                  </a:lnTo>
                  <a:lnTo>
                    <a:pt x="336" y="73"/>
                  </a:lnTo>
                  <a:lnTo>
                    <a:pt x="359" y="57"/>
                  </a:lnTo>
                  <a:lnTo>
                    <a:pt x="381" y="44"/>
                  </a:lnTo>
                  <a:lnTo>
                    <a:pt x="404" y="31"/>
                  </a:lnTo>
                  <a:lnTo>
                    <a:pt x="424" y="19"/>
                  </a:lnTo>
                  <a:lnTo>
                    <a:pt x="445" y="10"/>
                  </a:lnTo>
                  <a:lnTo>
                    <a:pt x="464" y="4"/>
                  </a:lnTo>
                  <a:lnTo>
                    <a:pt x="483" y="0"/>
                  </a:lnTo>
                  <a:lnTo>
                    <a:pt x="502" y="1"/>
                  </a:lnTo>
                  <a:lnTo>
                    <a:pt x="524" y="4"/>
                  </a:lnTo>
                  <a:lnTo>
                    <a:pt x="546" y="10"/>
                  </a:lnTo>
                  <a:lnTo>
                    <a:pt x="572" y="17"/>
                  </a:lnTo>
                  <a:lnTo>
                    <a:pt x="597" y="26"/>
                  </a:lnTo>
                  <a:lnTo>
                    <a:pt x="623" y="36"/>
                  </a:lnTo>
                  <a:lnTo>
                    <a:pt x="650" y="48"/>
                  </a:lnTo>
                  <a:lnTo>
                    <a:pt x="678" y="59"/>
                  </a:lnTo>
                  <a:lnTo>
                    <a:pt x="704" y="71"/>
                  </a:lnTo>
                  <a:lnTo>
                    <a:pt x="731" y="83"/>
                  </a:lnTo>
                  <a:lnTo>
                    <a:pt x="756" y="94"/>
                  </a:lnTo>
                  <a:lnTo>
                    <a:pt x="783" y="103"/>
                  </a:lnTo>
                  <a:lnTo>
                    <a:pt x="807" y="111"/>
                  </a:lnTo>
                  <a:lnTo>
                    <a:pt x="831" y="117"/>
                  </a:lnTo>
                  <a:lnTo>
                    <a:pt x="852" y="122"/>
                  </a:lnTo>
                  <a:lnTo>
                    <a:pt x="873" y="122"/>
                  </a:lnTo>
                  <a:lnTo>
                    <a:pt x="879" y="122"/>
                  </a:lnTo>
                  <a:lnTo>
                    <a:pt x="887" y="121"/>
                  </a:lnTo>
                  <a:lnTo>
                    <a:pt x="894" y="119"/>
                  </a:lnTo>
                  <a:lnTo>
                    <a:pt x="904" y="116"/>
                  </a:lnTo>
                  <a:lnTo>
                    <a:pt x="913" y="113"/>
                  </a:lnTo>
                  <a:lnTo>
                    <a:pt x="923" y="109"/>
                  </a:lnTo>
                  <a:lnTo>
                    <a:pt x="933" y="106"/>
                  </a:lnTo>
                  <a:lnTo>
                    <a:pt x="945" y="101"/>
                  </a:lnTo>
                  <a:lnTo>
                    <a:pt x="953" y="98"/>
                  </a:lnTo>
                  <a:lnTo>
                    <a:pt x="963" y="94"/>
                  </a:lnTo>
                  <a:lnTo>
                    <a:pt x="971" y="91"/>
                  </a:lnTo>
                  <a:lnTo>
                    <a:pt x="979" y="87"/>
                  </a:lnTo>
                  <a:lnTo>
                    <a:pt x="984" y="85"/>
                  </a:lnTo>
                  <a:lnTo>
                    <a:pt x="989" y="83"/>
                  </a:lnTo>
                  <a:lnTo>
                    <a:pt x="992" y="82"/>
                  </a:lnTo>
                  <a:lnTo>
                    <a:pt x="994" y="8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2311" name="Freeform 36"/>
            <p:cNvSpPr>
              <a:spLocks/>
            </p:cNvSpPr>
            <p:nvPr/>
          </p:nvSpPr>
          <p:spPr bwMode="auto">
            <a:xfrm>
              <a:off x="3934" y="2963"/>
              <a:ext cx="995" cy="164"/>
            </a:xfrm>
            <a:custGeom>
              <a:avLst/>
              <a:gdLst>
                <a:gd name="T0" fmla="*/ 1 w 995"/>
                <a:gd name="T1" fmla="*/ 43 h 164"/>
                <a:gd name="T2" fmla="*/ 8 w 995"/>
                <a:gd name="T3" fmla="*/ 53 h 164"/>
                <a:gd name="T4" fmla="*/ 24 w 995"/>
                <a:gd name="T5" fmla="*/ 69 h 164"/>
                <a:gd name="T6" fmla="*/ 45 w 995"/>
                <a:gd name="T7" fmla="*/ 90 h 164"/>
                <a:gd name="T8" fmla="*/ 68 w 995"/>
                <a:gd name="T9" fmla="*/ 112 h 164"/>
                <a:gd name="T10" fmla="*/ 91 w 995"/>
                <a:gd name="T11" fmla="*/ 132 h 164"/>
                <a:gd name="T12" fmla="*/ 115 w 995"/>
                <a:gd name="T13" fmla="*/ 150 h 164"/>
                <a:gd name="T14" fmla="*/ 137 w 995"/>
                <a:gd name="T15" fmla="*/ 161 h 164"/>
                <a:gd name="T16" fmla="*/ 165 w 995"/>
                <a:gd name="T17" fmla="*/ 163 h 164"/>
                <a:gd name="T18" fmla="*/ 204 w 995"/>
                <a:gd name="T19" fmla="*/ 153 h 164"/>
                <a:gd name="T20" fmla="*/ 247 w 995"/>
                <a:gd name="T21" fmla="*/ 132 h 164"/>
                <a:gd name="T22" fmla="*/ 292 w 995"/>
                <a:gd name="T23" fmla="*/ 103 h 164"/>
                <a:gd name="T24" fmla="*/ 337 w 995"/>
                <a:gd name="T25" fmla="*/ 74 h 164"/>
                <a:gd name="T26" fmla="*/ 382 w 995"/>
                <a:gd name="T27" fmla="*/ 44 h 164"/>
                <a:gd name="T28" fmla="*/ 425 w 995"/>
                <a:gd name="T29" fmla="*/ 20 h 164"/>
                <a:gd name="T30" fmla="*/ 465 w 995"/>
                <a:gd name="T31" fmla="*/ 4 h 164"/>
                <a:gd name="T32" fmla="*/ 502 w 995"/>
                <a:gd name="T33" fmla="*/ 2 h 164"/>
                <a:gd name="T34" fmla="*/ 547 w 995"/>
                <a:gd name="T35" fmla="*/ 11 h 164"/>
                <a:gd name="T36" fmla="*/ 597 w 995"/>
                <a:gd name="T37" fmla="*/ 27 h 164"/>
                <a:gd name="T38" fmla="*/ 651 w 995"/>
                <a:gd name="T39" fmla="*/ 48 h 164"/>
                <a:gd name="T40" fmla="*/ 704 w 995"/>
                <a:gd name="T41" fmla="*/ 72 h 164"/>
                <a:gd name="T42" fmla="*/ 757 w 995"/>
                <a:gd name="T43" fmla="*/ 94 h 164"/>
                <a:gd name="T44" fmla="*/ 807 w 995"/>
                <a:gd name="T45" fmla="*/ 112 h 164"/>
                <a:gd name="T46" fmla="*/ 853 w 995"/>
                <a:gd name="T47" fmla="*/ 122 h 164"/>
                <a:gd name="T48" fmla="*/ 879 w 995"/>
                <a:gd name="T49" fmla="*/ 122 h 164"/>
                <a:gd name="T50" fmla="*/ 894 w 995"/>
                <a:gd name="T51" fmla="*/ 119 h 164"/>
                <a:gd name="T52" fmla="*/ 914 w 995"/>
                <a:gd name="T53" fmla="*/ 113 h 164"/>
                <a:gd name="T54" fmla="*/ 933 w 995"/>
                <a:gd name="T55" fmla="*/ 106 h 164"/>
                <a:gd name="T56" fmla="*/ 953 w 995"/>
                <a:gd name="T57" fmla="*/ 99 h 164"/>
                <a:gd name="T58" fmla="*/ 971 w 995"/>
                <a:gd name="T59" fmla="*/ 91 h 164"/>
                <a:gd name="T60" fmla="*/ 984 w 995"/>
                <a:gd name="T61" fmla="*/ 86 h 164"/>
                <a:gd name="T62" fmla="*/ 992 w 995"/>
                <a:gd name="T63" fmla="*/ 82 h 1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5"/>
                <a:gd name="T97" fmla="*/ 0 h 164"/>
                <a:gd name="T98" fmla="*/ 995 w 995"/>
                <a:gd name="T99" fmla="*/ 164 h 16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5" h="164">
                  <a:moveTo>
                    <a:pt x="0" y="41"/>
                  </a:moveTo>
                  <a:lnTo>
                    <a:pt x="1" y="43"/>
                  </a:lnTo>
                  <a:lnTo>
                    <a:pt x="4" y="47"/>
                  </a:lnTo>
                  <a:lnTo>
                    <a:pt x="8" y="53"/>
                  </a:lnTo>
                  <a:lnTo>
                    <a:pt x="16" y="60"/>
                  </a:lnTo>
                  <a:lnTo>
                    <a:pt x="24" y="69"/>
                  </a:lnTo>
                  <a:lnTo>
                    <a:pt x="33" y="79"/>
                  </a:lnTo>
                  <a:lnTo>
                    <a:pt x="45" y="90"/>
                  </a:lnTo>
                  <a:lnTo>
                    <a:pt x="56" y="100"/>
                  </a:lnTo>
                  <a:lnTo>
                    <a:pt x="68" y="112"/>
                  </a:lnTo>
                  <a:lnTo>
                    <a:pt x="79" y="123"/>
                  </a:lnTo>
                  <a:lnTo>
                    <a:pt x="91" y="132"/>
                  </a:lnTo>
                  <a:lnTo>
                    <a:pt x="105" y="141"/>
                  </a:lnTo>
                  <a:lnTo>
                    <a:pt x="115" y="150"/>
                  </a:lnTo>
                  <a:lnTo>
                    <a:pt x="127" y="156"/>
                  </a:lnTo>
                  <a:lnTo>
                    <a:pt x="137" y="161"/>
                  </a:lnTo>
                  <a:lnTo>
                    <a:pt x="148" y="162"/>
                  </a:lnTo>
                  <a:lnTo>
                    <a:pt x="165" y="163"/>
                  </a:lnTo>
                  <a:lnTo>
                    <a:pt x="184" y="159"/>
                  </a:lnTo>
                  <a:lnTo>
                    <a:pt x="204" y="153"/>
                  </a:lnTo>
                  <a:lnTo>
                    <a:pt x="225" y="142"/>
                  </a:lnTo>
                  <a:lnTo>
                    <a:pt x="247" y="132"/>
                  </a:lnTo>
                  <a:lnTo>
                    <a:pt x="270" y="118"/>
                  </a:lnTo>
                  <a:lnTo>
                    <a:pt x="292" y="103"/>
                  </a:lnTo>
                  <a:lnTo>
                    <a:pt x="315" y="88"/>
                  </a:lnTo>
                  <a:lnTo>
                    <a:pt x="337" y="74"/>
                  </a:lnTo>
                  <a:lnTo>
                    <a:pt x="360" y="58"/>
                  </a:lnTo>
                  <a:lnTo>
                    <a:pt x="382" y="44"/>
                  </a:lnTo>
                  <a:lnTo>
                    <a:pt x="405" y="31"/>
                  </a:lnTo>
                  <a:lnTo>
                    <a:pt x="425" y="20"/>
                  </a:lnTo>
                  <a:lnTo>
                    <a:pt x="445" y="10"/>
                  </a:lnTo>
                  <a:lnTo>
                    <a:pt x="465" y="4"/>
                  </a:lnTo>
                  <a:lnTo>
                    <a:pt x="483" y="0"/>
                  </a:lnTo>
                  <a:lnTo>
                    <a:pt x="502" y="2"/>
                  </a:lnTo>
                  <a:lnTo>
                    <a:pt x="524" y="5"/>
                  </a:lnTo>
                  <a:lnTo>
                    <a:pt x="547" y="11"/>
                  </a:lnTo>
                  <a:lnTo>
                    <a:pt x="572" y="17"/>
                  </a:lnTo>
                  <a:lnTo>
                    <a:pt x="597" y="27"/>
                  </a:lnTo>
                  <a:lnTo>
                    <a:pt x="623" y="37"/>
                  </a:lnTo>
                  <a:lnTo>
                    <a:pt x="651" y="48"/>
                  </a:lnTo>
                  <a:lnTo>
                    <a:pt x="678" y="59"/>
                  </a:lnTo>
                  <a:lnTo>
                    <a:pt x="704" y="72"/>
                  </a:lnTo>
                  <a:lnTo>
                    <a:pt x="732" y="83"/>
                  </a:lnTo>
                  <a:lnTo>
                    <a:pt x="757" y="94"/>
                  </a:lnTo>
                  <a:lnTo>
                    <a:pt x="783" y="103"/>
                  </a:lnTo>
                  <a:lnTo>
                    <a:pt x="807" y="112"/>
                  </a:lnTo>
                  <a:lnTo>
                    <a:pt x="831" y="118"/>
                  </a:lnTo>
                  <a:lnTo>
                    <a:pt x="853" y="122"/>
                  </a:lnTo>
                  <a:lnTo>
                    <a:pt x="873" y="122"/>
                  </a:lnTo>
                  <a:lnTo>
                    <a:pt x="879" y="122"/>
                  </a:lnTo>
                  <a:lnTo>
                    <a:pt x="887" y="121"/>
                  </a:lnTo>
                  <a:lnTo>
                    <a:pt x="894" y="119"/>
                  </a:lnTo>
                  <a:lnTo>
                    <a:pt x="904" y="116"/>
                  </a:lnTo>
                  <a:lnTo>
                    <a:pt x="914" y="113"/>
                  </a:lnTo>
                  <a:lnTo>
                    <a:pt x="923" y="110"/>
                  </a:lnTo>
                  <a:lnTo>
                    <a:pt x="933" y="106"/>
                  </a:lnTo>
                  <a:lnTo>
                    <a:pt x="945" y="102"/>
                  </a:lnTo>
                  <a:lnTo>
                    <a:pt x="953" y="99"/>
                  </a:lnTo>
                  <a:lnTo>
                    <a:pt x="963" y="95"/>
                  </a:lnTo>
                  <a:lnTo>
                    <a:pt x="971" y="91"/>
                  </a:lnTo>
                  <a:lnTo>
                    <a:pt x="979" y="88"/>
                  </a:lnTo>
                  <a:lnTo>
                    <a:pt x="984" y="86"/>
                  </a:lnTo>
                  <a:lnTo>
                    <a:pt x="989" y="83"/>
                  </a:lnTo>
                  <a:lnTo>
                    <a:pt x="992" y="82"/>
                  </a:lnTo>
                  <a:lnTo>
                    <a:pt x="994" y="8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2312" name="Freeform 37"/>
            <p:cNvSpPr>
              <a:spLocks/>
            </p:cNvSpPr>
            <p:nvPr/>
          </p:nvSpPr>
          <p:spPr bwMode="auto">
            <a:xfrm>
              <a:off x="4971" y="2550"/>
              <a:ext cx="995" cy="163"/>
            </a:xfrm>
            <a:custGeom>
              <a:avLst/>
              <a:gdLst>
                <a:gd name="T0" fmla="*/ 0 w 995"/>
                <a:gd name="T1" fmla="*/ 42 h 163"/>
                <a:gd name="T2" fmla="*/ 8 w 995"/>
                <a:gd name="T3" fmla="*/ 53 h 163"/>
                <a:gd name="T4" fmla="*/ 24 w 995"/>
                <a:gd name="T5" fmla="*/ 69 h 163"/>
                <a:gd name="T6" fmla="*/ 44 w 995"/>
                <a:gd name="T7" fmla="*/ 90 h 163"/>
                <a:gd name="T8" fmla="*/ 68 w 995"/>
                <a:gd name="T9" fmla="*/ 111 h 163"/>
                <a:gd name="T10" fmla="*/ 91 w 995"/>
                <a:gd name="T11" fmla="*/ 132 h 163"/>
                <a:gd name="T12" fmla="*/ 115 w 995"/>
                <a:gd name="T13" fmla="*/ 149 h 163"/>
                <a:gd name="T14" fmla="*/ 138 w 995"/>
                <a:gd name="T15" fmla="*/ 160 h 163"/>
                <a:gd name="T16" fmla="*/ 165 w 995"/>
                <a:gd name="T17" fmla="*/ 162 h 163"/>
                <a:gd name="T18" fmla="*/ 204 w 995"/>
                <a:gd name="T19" fmla="*/ 152 h 163"/>
                <a:gd name="T20" fmla="*/ 247 w 995"/>
                <a:gd name="T21" fmla="*/ 131 h 163"/>
                <a:gd name="T22" fmla="*/ 292 w 995"/>
                <a:gd name="T23" fmla="*/ 103 h 163"/>
                <a:gd name="T24" fmla="*/ 336 w 995"/>
                <a:gd name="T25" fmla="*/ 73 h 163"/>
                <a:gd name="T26" fmla="*/ 382 w 995"/>
                <a:gd name="T27" fmla="*/ 44 h 163"/>
                <a:gd name="T28" fmla="*/ 424 w 995"/>
                <a:gd name="T29" fmla="*/ 19 h 163"/>
                <a:gd name="T30" fmla="*/ 465 w 995"/>
                <a:gd name="T31" fmla="*/ 3 h 163"/>
                <a:gd name="T32" fmla="*/ 502 w 995"/>
                <a:gd name="T33" fmla="*/ 1 h 163"/>
                <a:gd name="T34" fmla="*/ 547 w 995"/>
                <a:gd name="T35" fmla="*/ 10 h 163"/>
                <a:gd name="T36" fmla="*/ 597 w 995"/>
                <a:gd name="T37" fmla="*/ 26 h 163"/>
                <a:gd name="T38" fmla="*/ 651 w 995"/>
                <a:gd name="T39" fmla="*/ 47 h 163"/>
                <a:gd name="T40" fmla="*/ 704 w 995"/>
                <a:gd name="T41" fmla="*/ 71 h 163"/>
                <a:gd name="T42" fmla="*/ 757 w 995"/>
                <a:gd name="T43" fmla="*/ 93 h 163"/>
                <a:gd name="T44" fmla="*/ 807 w 995"/>
                <a:gd name="T45" fmla="*/ 111 h 163"/>
                <a:gd name="T46" fmla="*/ 852 w 995"/>
                <a:gd name="T47" fmla="*/ 121 h 163"/>
                <a:gd name="T48" fmla="*/ 879 w 995"/>
                <a:gd name="T49" fmla="*/ 121 h 163"/>
                <a:gd name="T50" fmla="*/ 894 w 995"/>
                <a:gd name="T51" fmla="*/ 119 h 163"/>
                <a:gd name="T52" fmla="*/ 914 w 995"/>
                <a:gd name="T53" fmla="*/ 113 h 163"/>
                <a:gd name="T54" fmla="*/ 933 w 995"/>
                <a:gd name="T55" fmla="*/ 105 h 163"/>
                <a:gd name="T56" fmla="*/ 953 w 995"/>
                <a:gd name="T57" fmla="*/ 98 h 163"/>
                <a:gd name="T58" fmla="*/ 971 w 995"/>
                <a:gd name="T59" fmla="*/ 91 h 163"/>
                <a:gd name="T60" fmla="*/ 984 w 995"/>
                <a:gd name="T61" fmla="*/ 85 h 163"/>
                <a:gd name="T62" fmla="*/ 992 w 995"/>
                <a:gd name="T63" fmla="*/ 82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5"/>
                <a:gd name="T97" fmla="*/ 0 h 163"/>
                <a:gd name="T98" fmla="*/ 995 w 995"/>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5" h="163">
                  <a:moveTo>
                    <a:pt x="0" y="40"/>
                  </a:moveTo>
                  <a:lnTo>
                    <a:pt x="0" y="42"/>
                  </a:lnTo>
                  <a:lnTo>
                    <a:pt x="4" y="46"/>
                  </a:lnTo>
                  <a:lnTo>
                    <a:pt x="8" y="53"/>
                  </a:lnTo>
                  <a:lnTo>
                    <a:pt x="16" y="59"/>
                  </a:lnTo>
                  <a:lnTo>
                    <a:pt x="24" y="69"/>
                  </a:lnTo>
                  <a:lnTo>
                    <a:pt x="33" y="78"/>
                  </a:lnTo>
                  <a:lnTo>
                    <a:pt x="44" y="90"/>
                  </a:lnTo>
                  <a:lnTo>
                    <a:pt x="56" y="99"/>
                  </a:lnTo>
                  <a:lnTo>
                    <a:pt x="68" y="111"/>
                  </a:lnTo>
                  <a:lnTo>
                    <a:pt x="79" y="122"/>
                  </a:lnTo>
                  <a:lnTo>
                    <a:pt x="91" y="132"/>
                  </a:lnTo>
                  <a:lnTo>
                    <a:pt x="104" y="141"/>
                  </a:lnTo>
                  <a:lnTo>
                    <a:pt x="115" y="149"/>
                  </a:lnTo>
                  <a:lnTo>
                    <a:pt x="127" y="156"/>
                  </a:lnTo>
                  <a:lnTo>
                    <a:pt x="138" y="160"/>
                  </a:lnTo>
                  <a:lnTo>
                    <a:pt x="148" y="161"/>
                  </a:lnTo>
                  <a:lnTo>
                    <a:pt x="165" y="162"/>
                  </a:lnTo>
                  <a:lnTo>
                    <a:pt x="184" y="158"/>
                  </a:lnTo>
                  <a:lnTo>
                    <a:pt x="204" y="152"/>
                  </a:lnTo>
                  <a:lnTo>
                    <a:pt x="225" y="142"/>
                  </a:lnTo>
                  <a:lnTo>
                    <a:pt x="247" y="131"/>
                  </a:lnTo>
                  <a:lnTo>
                    <a:pt x="269" y="117"/>
                  </a:lnTo>
                  <a:lnTo>
                    <a:pt x="292" y="103"/>
                  </a:lnTo>
                  <a:lnTo>
                    <a:pt x="315" y="87"/>
                  </a:lnTo>
                  <a:lnTo>
                    <a:pt x="336" y="73"/>
                  </a:lnTo>
                  <a:lnTo>
                    <a:pt x="360" y="57"/>
                  </a:lnTo>
                  <a:lnTo>
                    <a:pt x="382" y="44"/>
                  </a:lnTo>
                  <a:lnTo>
                    <a:pt x="404" y="30"/>
                  </a:lnTo>
                  <a:lnTo>
                    <a:pt x="424" y="19"/>
                  </a:lnTo>
                  <a:lnTo>
                    <a:pt x="445" y="9"/>
                  </a:lnTo>
                  <a:lnTo>
                    <a:pt x="465" y="3"/>
                  </a:lnTo>
                  <a:lnTo>
                    <a:pt x="483" y="0"/>
                  </a:lnTo>
                  <a:lnTo>
                    <a:pt x="502" y="1"/>
                  </a:lnTo>
                  <a:lnTo>
                    <a:pt x="524" y="4"/>
                  </a:lnTo>
                  <a:lnTo>
                    <a:pt x="547" y="10"/>
                  </a:lnTo>
                  <a:lnTo>
                    <a:pt x="572" y="16"/>
                  </a:lnTo>
                  <a:lnTo>
                    <a:pt x="597" y="26"/>
                  </a:lnTo>
                  <a:lnTo>
                    <a:pt x="624" y="36"/>
                  </a:lnTo>
                  <a:lnTo>
                    <a:pt x="651" y="47"/>
                  </a:lnTo>
                  <a:lnTo>
                    <a:pt x="678" y="59"/>
                  </a:lnTo>
                  <a:lnTo>
                    <a:pt x="704" y="71"/>
                  </a:lnTo>
                  <a:lnTo>
                    <a:pt x="731" y="83"/>
                  </a:lnTo>
                  <a:lnTo>
                    <a:pt x="757" y="93"/>
                  </a:lnTo>
                  <a:lnTo>
                    <a:pt x="783" y="103"/>
                  </a:lnTo>
                  <a:lnTo>
                    <a:pt x="807" y="111"/>
                  </a:lnTo>
                  <a:lnTo>
                    <a:pt x="831" y="117"/>
                  </a:lnTo>
                  <a:lnTo>
                    <a:pt x="852" y="121"/>
                  </a:lnTo>
                  <a:lnTo>
                    <a:pt x="873" y="121"/>
                  </a:lnTo>
                  <a:lnTo>
                    <a:pt x="879" y="121"/>
                  </a:lnTo>
                  <a:lnTo>
                    <a:pt x="887" y="121"/>
                  </a:lnTo>
                  <a:lnTo>
                    <a:pt x="894" y="119"/>
                  </a:lnTo>
                  <a:lnTo>
                    <a:pt x="904" y="115"/>
                  </a:lnTo>
                  <a:lnTo>
                    <a:pt x="914" y="113"/>
                  </a:lnTo>
                  <a:lnTo>
                    <a:pt x="923" y="109"/>
                  </a:lnTo>
                  <a:lnTo>
                    <a:pt x="933" y="105"/>
                  </a:lnTo>
                  <a:lnTo>
                    <a:pt x="945" y="101"/>
                  </a:lnTo>
                  <a:lnTo>
                    <a:pt x="953" y="98"/>
                  </a:lnTo>
                  <a:lnTo>
                    <a:pt x="963" y="94"/>
                  </a:lnTo>
                  <a:lnTo>
                    <a:pt x="971" y="91"/>
                  </a:lnTo>
                  <a:lnTo>
                    <a:pt x="979" y="87"/>
                  </a:lnTo>
                  <a:lnTo>
                    <a:pt x="984" y="85"/>
                  </a:lnTo>
                  <a:lnTo>
                    <a:pt x="990" y="83"/>
                  </a:lnTo>
                  <a:lnTo>
                    <a:pt x="992" y="82"/>
                  </a:lnTo>
                  <a:lnTo>
                    <a:pt x="994" y="8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2313" name="Freeform 38"/>
            <p:cNvSpPr>
              <a:spLocks/>
            </p:cNvSpPr>
            <p:nvPr/>
          </p:nvSpPr>
          <p:spPr bwMode="auto">
            <a:xfrm>
              <a:off x="5121" y="2902"/>
              <a:ext cx="996" cy="163"/>
            </a:xfrm>
            <a:custGeom>
              <a:avLst/>
              <a:gdLst>
                <a:gd name="T0" fmla="*/ 1 w 996"/>
                <a:gd name="T1" fmla="*/ 43 h 163"/>
                <a:gd name="T2" fmla="*/ 9 w 996"/>
                <a:gd name="T3" fmla="*/ 53 h 163"/>
                <a:gd name="T4" fmla="*/ 24 w 996"/>
                <a:gd name="T5" fmla="*/ 69 h 163"/>
                <a:gd name="T6" fmla="*/ 45 w 996"/>
                <a:gd name="T7" fmla="*/ 90 h 163"/>
                <a:gd name="T8" fmla="*/ 68 w 996"/>
                <a:gd name="T9" fmla="*/ 111 h 163"/>
                <a:gd name="T10" fmla="*/ 92 w 996"/>
                <a:gd name="T11" fmla="*/ 132 h 163"/>
                <a:gd name="T12" fmla="*/ 116 w 996"/>
                <a:gd name="T13" fmla="*/ 149 h 163"/>
                <a:gd name="T14" fmla="*/ 138 w 996"/>
                <a:gd name="T15" fmla="*/ 160 h 163"/>
                <a:gd name="T16" fmla="*/ 165 w 996"/>
                <a:gd name="T17" fmla="*/ 162 h 163"/>
                <a:gd name="T18" fmla="*/ 205 w 996"/>
                <a:gd name="T19" fmla="*/ 152 h 163"/>
                <a:gd name="T20" fmla="*/ 247 w 996"/>
                <a:gd name="T21" fmla="*/ 131 h 163"/>
                <a:gd name="T22" fmla="*/ 293 w 996"/>
                <a:gd name="T23" fmla="*/ 103 h 163"/>
                <a:gd name="T24" fmla="*/ 337 w 996"/>
                <a:gd name="T25" fmla="*/ 73 h 163"/>
                <a:gd name="T26" fmla="*/ 382 w 996"/>
                <a:gd name="T27" fmla="*/ 44 h 163"/>
                <a:gd name="T28" fmla="*/ 425 w 996"/>
                <a:gd name="T29" fmla="*/ 19 h 163"/>
                <a:gd name="T30" fmla="*/ 465 w 996"/>
                <a:gd name="T31" fmla="*/ 4 h 163"/>
                <a:gd name="T32" fmla="*/ 503 w 996"/>
                <a:gd name="T33" fmla="*/ 1 h 163"/>
                <a:gd name="T34" fmla="*/ 547 w 996"/>
                <a:gd name="T35" fmla="*/ 10 h 163"/>
                <a:gd name="T36" fmla="*/ 598 w 996"/>
                <a:gd name="T37" fmla="*/ 26 h 163"/>
                <a:gd name="T38" fmla="*/ 651 w 996"/>
                <a:gd name="T39" fmla="*/ 48 h 163"/>
                <a:gd name="T40" fmla="*/ 705 w 996"/>
                <a:gd name="T41" fmla="*/ 71 h 163"/>
                <a:gd name="T42" fmla="*/ 757 w 996"/>
                <a:gd name="T43" fmla="*/ 94 h 163"/>
                <a:gd name="T44" fmla="*/ 808 w 996"/>
                <a:gd name="T45" fmla="*/ 111 h 163"/>
                <a:gd name="T46" fmla="*/ 853 w 996"/>
                <a:gd name="T47" fmla="*/ 121 h 163"/>
                <a:gd name="T48" fmla="*/ 879 w 996"/>
                <a:gd name="T49" fmla="*/ 121 h 163"/>
                <a:gd name="T50" fmla="*/ 895 w 996"/>
                <a:gd name="T51" fmla="*/ 119 h 163"/>
                <a:gd name="T52" fmla="*/ 915 w 996"/>
                <a:gd name="T53" fmla="*/ 113 h 163"/>
                <a:gd name="T54" fmla="*/ 934 w 996"/>
                <a:gd name="T55" fmla="*/ 105 h 163"/>
                <a:gd name="T56" fmla="*/ 954 w 996"/>
                <a:gd name="T57" fmla="*/ 98 h 163"/>
                <a:gd name="T58" fmla="*/ 971 w 996"/>
                <a:gd name="T59" fmla="*/ 91 h 163"/>
                <a:gd name="T60" fmla="*/ 985 w 996"/>
                <a:gd name="T61" fmla="*/ 85 h 163"/>
                <a:gd name="T62" fmla="*/ 992 w 996"/>
                <a:gd name="T63" fmla="*/ 82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6"/>
                <a:gd name="T97" fmla="*/ 0 h 163"/>
                <a:gd name="T98" fmla="*/ 996 w 996"/>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6" h="163">
                  <a:moveTo>
                    <a:pt x="0" y="41"/>
                  </a:moveTo>
                  <a:lnTo>
                    <a:pt x="1" y="43"/>
                  </a:lnTo>
                  <a:lnTo>
                    <a:pt x="4" y="46"/>
                  </a:lnTo>
                  <a:lnTo>
                    <a:pt x="9" y="53"/>
                  </a:lnTo>
                  <a:lnTo>
                    <a:pt x="17" y="60"/>
                  </a:lnTo>
                  <a:lnTo>
                    <a:pt x="24" y="69"/>
                  </a:lnTo>
                  <a:lnTo>
                    <a:pt x="34" y="79"/>
                  </a:lnTo>
                  <a:lnTo>
                    <a:pt x="45" y="90"/>
                  </a:lnTo>
                  <a:lnTo>
                    <a:pt x="56" y="99"/>
                  </a:lnTo>
                  <a:lnTo>
                    <a:pt x="68" y="111"/>
                  </a:lnTo>
                  <a:lnTo>
                    <a:pt x="80" y="122"/>
                  </a:lnTo>
                  <a:lnTo>
                    <a:pt x="92" y="132"/>
                  </a:lnTo>
                  <a:lnTo>
                    <a:pt x="105" y="141"/>
                  </a:lnTo>
                  <a:lnTo>
                    <a:pt x="116" y="149"/>
                  </a:lnTo>
                  <a:lnTo>
                    <a:pt x="128" y="156"/>
                  </a:lnTo>
                  <a:lnTo>
                    <a:pt x="138" y="160"/>
                  </a:lnTo>
                  <a:lnTo>
                    <a:pt x="148" y="162"/>
                  </a:lnTo>
                  <a:lnTo>
                    <a:pt x="165" y="162"/>
                  </a:lnTo>
                  <a:lnTo>
                    <a:pt x="184" y="158"/>
                  </a:lnTo>
                  <a:lnTo>
                    <a:pt x="205" y="152"/>
                  </a:lnTo>
                  <a:lnTo>
                    <a:pt x="226" y="142"/>
                  </a:lnTo>
                  <a:lnTo>
                    <a:pt x="247" y="131"/>
                  </a:lnTo>
                  <a:lnTo>
                    <a:pt x="270" y="118"/>
                  </a:lnTo>
                  <a:lnTo>
                    <a:pt x="293" y="103"/>
                  </a:lnTo>
                  <a:lnTo>
                    <a:pt x="316" y="87"/>
                  </a:lnTo>
                  <a:lnTo>
                    <a:pt x="337" y="73"/>
                  </a:lnTo>
                  <a:lnTo>
                    <a:pt x="361" y="58"/>
                  </a:lnTo>
                  <a:lnTo>
                    <a:pt x="382" y="44"/>
                  </a:lnTo>
                  <a:lnTo>
                    <a:pt x="405" y="30"/>
                  </a:lnTo>
                  <a:lnTo>
                    <a:pt x="425" y="19"/>
                  </a:lnTo>
                  <a:lnTo>
                    <a:pt x="446" y="9"/>
                  </a:lnTo>
                  <a:lnTo>
                    <a:pt x="465" y="4"/>
                  </a:lnTo>
                  <a:lnTo>
                    <a:pt x="484" y="0"/>
                  </a:lnTo>
                  <a:lnTo>
                    <a:pt x="503" y="1"/>
                  </a:lnTo>
                  <a:lnTo>
                    <a:pt x="525" y="5"/>
                  </a:lnTo>
                  <a:lnTo>
                    <a:pt x="547" y="10"/>
                  </a:lnTo>
                  <a:lnTo>
                    <a:pt x="572" y="17"/>
                  </a:lnTo>
                  <a:lnTo>
                    <a:pt x="598" y="26"/>
                  </a:lnTo>
                  <a:lnTo>
                    <a:pt x="624" y="36"/>
                  </a:lnTo>
                  <a:lnTo>
                    <a:pt x="651" y="48"/>
                  </a:lnTo>
                  <a:lnTo>
                    <a:pt x="678" y="59"/>
                  </a:lnTo>
                  <a:lnTo>
                    <a:pt x="705" y="71"/>
                  </a:lnTo>
                  <a:lnTo>
                    <a:pt x="732" y="83"/>
                  </a:lnTo>
                  <a:lnTo>
                    <a:pt x="757" y="94"/>
                  </a:lnTo>
                  <a:lnTo>
                    <a:pt x="784" y="103"/>
                  </a:lnTo>
                  <a:lnTo>
                    <a:pt x="808" y="111"/>
                  </a:lnTo>
                  <a:lnTo>
                    <a:pt x="832" y="117"/>
                  </a:lnTo>
                  <a:lnTo>
                    <a:pt x="853" y="121"/>
                  </a:lnTo>
                  <a:lnTo>
                    <a:pt x="874" y="121"/>
                  </a:lnTo>
                  <a:lnTo>
                    <a:pt x="879" y="121"/>
                  </a:lnTo>
                  <a:lnTo>
                    <a:pt x="887" y="121"/>
                  </a:lnTo>
                  <a:lnTo>
                    <a:pt x="895" y="119"/>
                  </a:lnTo>
                  <a:lnTo>
                    <a:pt x="905" y="116"/>
                  </a:lnTo>
                  <a:lnTo>
                    <a:pt x="915" y="113"/>
                  </a:lnTo>
                  <a:lnTo>
                    <a:pt x="924" y="109"/>
                  </a:lnTo>
                  <a:lnTo>
                    <a:pt x="934" y="105"/>
                  </a:lnTo>
                  <a:lnTo>
                    <a:pt x="945" y="101"/>
                  </a:lnTo>
                  <a:lnTo>
                    <a:pt x="954" y="98"/>
                  </a:lnTo>
                  <a:lnTo>
                    <a:pt x="963" y="94"/>
                  </a:lnTo>
                  <a:lnTo>
                    <a:pt x="971" y="91"/>
                  </a:lnTo>
                  <a:lnTo>
                    <a:pt x="980" y="87"/>
                  </a:lnTo>
                  <a:lnTo>
                    <a:pt x="985" y="85"/>
                  </a:lnTo>
                  <a:lnTo>
                    <a:pt x="990" y="83"/>
                  </a:lnTo>
                  <a:lnTo>
                    <a:pt x="992" y="82"/>
                  </a:lnTo>
                  <a:lnTo>
                    <a:pt x="995" y="8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grpSp>
      <p:sp>
        <p:nvSpPr>
          <p:cNvPr id="42" name="Tijdelijke aanduiding voor inhoud 2"/>
          <p:cNvSpPr txBox="1">
            <a:spLocks/>
          </p:cNvSpPr>
          <p:nvPr/>
        </p:nvSpPr>
        <p:spPr bwMode="auto">
          <a:xfrm>
            <a:off x="810816" y="1439864"/>
            <a:ext cx="8910043" cy="25996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defRPr sz="2400" b="1" kern="1200">
                <a:solidFill>
                  <a:schemeClr val="tx1"/>
                </a:solidFill>
                <a:latin typeface="Arial" pitchFamily="34" charset="0"/>
                <a:ea typeface="+mn-ea"/>
                <a:cs typeface="Arial" pitchFamily="34" charset="0"/>
              </a:defRPr>
            </a:lvl1pPr>
            <a:lvl2pPr marL="447675" indent="-266700" algn="l" rtl="0" eaLnBrk="0" fontAlgn="base" hangingPunct="0">
              <a:spcBef>
                <a:spcPct val="20000"/>
              </a:spcBef>
              <a:spcAft>
                <a:spcPct val="0"/>
              </a:spcAft>
              <a:buClr>
                <a:srgbClr val="C80F00"/>
              </a:buClr>
              <a:buSzPct val="120000"/>
              <a:buFont typeface="Arial" charset="0"/>
              <a:buChar char="•"/>
              <a:defRPr sz="1600" b="1" kern="1200">
                <a:solidFill>
                  <a:schemeClr val="tx1"/>
                </a:solidFill>
                <a:latin typeface="Arial" pitchFamily="34" charset="0"/>
                <a:ea typeface="+mn-ea"/>
                <a:cs typeface="Arial" pitchFamily="34" charset="0"/>
              </a:defRPr>
            </a:lvl2pPr>
            <a:lvl3pPr marL="985838" indent="-266700" algn="l" rtl="0" eaLnBrk="0" fontAlgn="base" hangingPunct="0">
              <a:spcBef>
                <a:spcPct val="20000"/>
              </a:spcBef>
              <a:spcAft>
                <a:spcPct val="0"/>
              </a:spcAft>
              <a:buClr>
                <a:srgbClr val="C80F00"/>
              </a:buClr>
              <a:buSzPct val="120000"/>
              <a:buFont typeface="Arial" charset="0"/>
              <a:buChar char="•"/>
              <a:defRPr sz="1600" kern="1200">
                <a:solidFill>
                  <a:schemeClr val="tx1"/>
                </a:solidFill>
                <a:latin typeface="Arial" pitchFamily="34" charset="0"/>
                <a:ea typeface="+mn-ea"/>
                <a:cs typeface="Arial" pitchFamily="34" charset="0"/>
              </a:defRPr>
            </a:lvl3pPr>
            <a:lvl4pPr marL="1524000" indent="-266700" algn="l" rtl="0" eaLnBrk="0" fontAlgn="base" hangingPunct="0">
              <a:spcBef>
                <a:spcPct val="20000"/>
              </a:spcBef>
              <a:spcAft>
                <a:spcPct val="0"/>
              </a:spcAft>
              <a:buClr>
                <a:srgbClr val="C80F00"/>
              </a:buClr>
              <a:buSzPct val="120000"/>
              <a:buFont typeface="Arial" charset="0"/>
              <a:buChar char="•"/>
              <a:defRPr sz="1400" kern="1200">
                <a:solidFill>
                  <a:schemeClr val="tx1"/>
                </a:solidFill>
                <a:latin typeface="Arial" pitchFamily="34" charset="0"/>
                <a:ea typeface="+mn-ea"/>
                <a:cs typeface="Arial" pitchFamily="34" charset="0"/>
              </a:defRPr>
            </a:lvl4pPr>
            <a:lvl5pPr marL="2062163" indent="-266700" algn="l" rtl="0" eaLnBrk="0" fontAlgn="base" hangingPunct="0">
              <a:spcBef>
                <a:spcPct val="20000"/>
              </a:spcBef>
              <a:spcAft>
                <a:spcPct val="0"/>
              </a:spcAft>
              <a:buClr>
                <a:srgbClr val="C80F00"/>
              </a:buClr>
              <a:buSzPct val="120000"/>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If an organization is not Lean…</a:t>
            </a:r>
          </a:p>
          <a:p>
            <a:pPr marL="342900" lvl="1" indent="-342900">
              <a:buClrTx/>
              <a:buSzTx/>
              <a:buNone/>
            </a:pPr>
            <a:r>
              <a:rPr lang="en-US" sz="1800" dirty="0"/>
              <a:t>Problems are hidden in a ‘sea of resources’</a:t>
            </a:r>
          </a:p>
          <a:p>
            <a:endParaRPr lang="en-US" sz="1800" dirty="0" smtClean="0"/>
          </a:p>
          <a:p>
            <a:pPr lvl="1">
              <a:buClrTx/>
            </a:pPr>
            <a:r>
              <a:rPr lang="en-US" dirty="0" smtClean="0"/>
              <a:t>By eliminating problems (rocks) we become Lean</a:t>
            </a:r>
          </a:p>
          <a:p>
            <a:endParaRPr lang="nl-NL"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7"/>
          <p:cNvSpPr>
            <a:spLocks noGrp="1"/>
          </p:cNvSpPr>
          <p:nvPr>
            <p:ph type="title"/>
          </p:nvPr>
        </p:nvSpPr>
        <p:spPr/>
        <p:txBody>
          <a:bodyPr/>
          <a:lstStyle/>
          <a:p>
            <a:r>
              <a:rPr lang="en-GB" dirty="0" smtClean="0"/>
              <a:t>Lean Principles</a:t>
            </a:r>
          </a:p>
        </p:txBody>
      </p:sp>
      <p:sp>
        <p:nvSpPr>
          <p:cNvPr id="3" name="Tijdelijke aanduiding voor inhoud 2"/>
          <p:cNvSpPr>
            <a:spLocks noGrp="1"/>
          </p:cNvSpPr>
          <p:nvPr>
            <p:ph idx="1"/>
          </p:nvPr>
        </p:nvSpPr>
        <p:spPr/>
        <p:txBody>
          <a:bodyPr/>
          <a:lstStyle/>
          <a:p>
            <a:pPr lvl="0"/>
            <a:r>
              <a:rPr lang="en-US" dirty="0" smtClean="0"/>
              <a:t>When implementing Lean…</a:t>
            </a:r>
          </a:p>
          <a:p>
            <a:pPr lvl="1"/>
            <a:endParaRPr lang="en-US" dirty="0" smtClean="0"/>
          </a:p>
          <a:p>
            <a:pPr lvl="1">
              <a:buClrTx/>
            </a:pPr>
            <a:r>
              <a:rPr lang="en-US" dirty="0" smtClean="0"/>
              <a:t>The water level needs to drop to shorten lead-time</a:t>
            </a:r>
          </a:p>
          <a:p>
            <a:pPr lvl="1">
              <a:buClrTx/>
            </a:pPr>
            <a:endParaRPr lang="en-US" dirty="0" smtClean="0"/>
          </a:p>
          <a:p>
            <a:pPr lvl="1">
              <a:buClrTx/>
            </a:pPr>
            <a:r>
              <a:rPr lang="en-US" dirty="0" smtClean="0"/>
              <a:t>Problems are exposed by ‘lowering the water level’</a:t>
            </a:r>
          </a:p>
          <a:p>
            <a:pPr lvl="1">
              <a:buClrTx/>
            </a:pPr>
            <a:endParaRPr lang="en-US" dirty="0" smtClean="0"/>
          </a:p>
          <a:p>
            <a:pPr lvl="1">
              <a:buClrTx/>
            </a:pPr>
            <a:r>
              <a:rPr lang="en-US" dirty="0" smtClean="0"/>
              <a:t>By eliminating problems (rocks) we become </a:t>
            </a:r>
            <a:r>
              <a:rPr lang="en-US" dirty="0"/>
              <a:t>L</a:t>
            </a:r>
            <a:r>
              <a:rPr lang="en-US" dirty="0" smtClean="0"/>
              <a:t>ean</a:t>
            </a:r>
          </a:p>
          <a:p>
            <a:endParaRPr lang="nl-NL" dirty="0"/>
          </a:p>
        </p:txBody>
      </p:sp>
      <p:sp>
        <p:nvSpPr>
          <p:cNvPr id="13316" name="Line 26"/>
          <p:cNvSpPr>
            <a:spLocks noChangeShapeType="1"/>
          </p:cNvSpPr>
          <p:nvPr/>
        </p:nvSpPr>
        <p:spPr bwMode="auto">
          <a:xfrm>
            <a:off x="1289447" y="6256338"/>
            <a:ext cx="0" cy="0"/>
          </a:xfrm>
          <a:prstGeom prst="line">
            <a:avLst/>
          </a:prstGeom>
          <a:noFill/>
          <a:ln w="18415">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17" name="Line 27"/>
          <p:cNvSpPr>
            <a:spLocks noChangeShapeType="1"/>
          </p:cNvSpPr>
          <p:nvPr/>
        </p:nvSpPr>
        <p:spPr bwMode="auto">
          <a:xfrm>
            <a:off x="1323380" y="6045200"/>
            <a:ext cx="0" cy="0"/>
          </a:xfrm>
          <a:prstGeom prst="line">
            <a:avLst/>
          </a:prstGeom>
          <a:noFill/>
          <a:ln w="18415">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38" name="Text Box 49"/>
          <p:cNvSpPr txBox="1">
            <a:spLocks noChangeArrowheads="1"/>
          </p:cNvSpPr>
          <p:nvPr/>
        </p:nvSpPr>
        <p:spPr bwMode="auto">
          <a:xfrm rot="10800000">
            <a:off x="371922" y="5417488"/>
            <a:ext cx="461665" cy="528350"/>
          </a:xfrm>
          <a:prstGeom prst="rect">
            <a:avLst/>
          </a:prstGeom>
          <a:noFill/>
          <a:ln w="9525">
            <a:noFill/>
            <a:miter lim="800000"/>
            <a:headEnd/>
            <a:tailEnd/>
          </a:ln>
          <a:effectLst/>
        </p:spPr>
        <p:txBody>
          <a:bodyPr vert="eaVert" wrap="none">
            <a:spAutoFit/>
          </a:bodyPr>
          <a:lstStyle/>
          <a:p>
            <a:pPr>
              <a:defRPr/>
            </a:pPr>
            <a:r>
              <a:rPr lang="nl-NL" dirty="0" smtClean="0">
                <a:effectLst>
                  <a:outerShdw blurRad="38100" dist="38100" dir="2700000" algn="tl">
                    <a:srgbClr val="C0C0C0"/>
                  </a:outerShdw>
                </a:effectLst>
                <a:latin typeface="Arial" charset="0"/>
                <a:cs typeface="Arial" charset="0"/>
              </a:rPr>
              <a:t>WIP</a:t>
            </a:r>
            <a:endParaRPr lang="nl-NL" dirty="0">
              <a:effectLst>
                <a:outerShdw blurRad="38100" dist="38100" dir="2700000" algn="tl">
                  <a:srgbClr val="C0C0C0"/>
                </a:outerShdw>
              </a:effectLst>
              <a:latin typeface="Arial" charset="0"/>
              <a:cs typeface="Arial" charset="0"/>
            </a:endParaRPr>
          </a:p>
        </p:txBody>
      </p:sp>
      <p:sp>
        <p:nvSpPr>
          <p:cNvPr id="13319" name="Line 55"/>
          <p:cNvSpPr>
            <a:spLocks noChangeShapeType="1"/>
          </p:cNvSpPr>
          <p:nvPr/>
        </p:nvSpPr>
        <p:spPr bwMode="auto">
          <a:xfrm flipH="1" flipV="1">
            <a:off x="859037" y="5181600"/>
            <a:ext cx="0" cy="9906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nl-NL"/>
          </a:p>
        </p:txBody>
      </p:sp>
      <p:grpSp>
        <p:nvGrpSpPr>
          <p:cNvPr id="2" name="Group 2"/>
          <p:cNvGrpSpPr>
            <a:grpSpLocks/>
          </p:cNvGrpSpPr>
          <p:nvPr/>
        </p:nvGrpSpPr>
        <p:grpSpPr bwMode="auto">
          <a:xfrm>
            <a:off x="2148484" y="4176713"/>
            <a:ext cx="4109442" cy="925512"/>
            <a:chOff x="714" y="1407"/>
            <a:chExt cx="3284" cy="819"/>
          </a:xfrm>
        </p:grpSpPr>
        <p:sp>
          <p:nvSpPr>
            <p:cNvPr id="13330" name="Freeform 3"/>
            <p:cNvSpPr>
              <a:spLocks/>
            </p:cNvSpPr>
            <p:nvPr/>
          </p:nvSpPr>
          <p:spPr bwMode="auto">
            <a:xfrm>
              <a:off x="714" y="1535"/>
              <a:ext cx="2697" cy="497"/>
            </a:xfrm>
            <a:custGeom>
              <a:avLst/>
              <a:gdLst>
                <a:gd name="T0" fmla="*/ 0 w 2697"/>
                <a:gd name="T1" fmla="*/ 496 h 497"/>
                <a:gd name="T2" fmla="*/ 0 w 2697"/>
                <a:gd name="T3" fmla="*/ 418 h 497"/>
                <a:gd name="T4" fmla="*/ 284 w 2697"/>
                <a:gd name="T5" fmla="*/ 418 h 497"/>
                <a:gd name="T6" fmla="*/ 319 w 2697"/>
                <a:gd name="T7" fmla="*/ 370 h 497"/>
                <a:gd name="T8" fmla="*/ 494 w 2697"/>
                <a:gd name="T9" fmla="*/ 370 h 497"/>
                <a:gd name="T10" fmla="*/ 494 w 2697"/>
                <a:gd name="T11" fmla="*/ 310 h 497"/>
                <a:gd name="T12" fmla="*/ 900 w 2697"/>
                <a:gd name="T13" fmla="*/ 310 h 497"/>
                <a:gd name="T14" fmla="*/ 966 w 2697"/>
                <a:gd name="T15" fmla="*/ 60 h 497"/>
                <a:gd name="T16" fmla="*/ 1080 w 2697"/>
                <a:gd name="T17" fmla="*/ 0 h 497"/>
                <a:gd name="T18" fmla="*/ 1149 w 2697"/>
                <a:gd name="T19" fmla="*/ 310 h 497"/>
                <a:gd name="T20" fmla="*/ 1418 w 2697"/>
                <a:gd name="T21" fmla="*/ 310 h 497"/>
                <a:gd name="T22" fmla="*/ 1418 w 2697"/>
                <a:gd name="T23" fmla="*/ 269 h 497"/>
                <a:gd name="T24" fmla="*/ 1527 w 2697"/>
                <a:gd name="T25" fmla="*/ 269 h 497"/>
                <a:gd name="T26" fmla="*/ 1527 w 2697"/>
                <a:gd name="T27" fmla="*/ 310 h 497"/>
                <a:gd name="T28" fmla="*/ 1568 w 2697"/>
                <a:gd name="T29" fmla="*/ 310 h 497"/>
                <a:gd name="T30" fmla="*/ 1568 w 2697"/>
                <a:gd name="T31" fmla="*/ 269 h 497"/>
                <a:gd name="T32" fmla="*/ 1655 w 2697"/>
                <a:gd name="T33" fmla="*/ 269 h 497"/>
                <a:gd name="T34" fmla="*/ 1655 w 2697"/>
                <a:gd name="T35" fmla="*/ 230 h 497"/>
                <a:gd name="T36" fmla="*/ 1688 w 2697"/>
                <a:gd name="T37" fmla="*/ 230 h 497"/>
                <a:gd name="T38" fmla="*/ 1688 w 2697"/>
                <a:gd name="T39" fmla="*/ 190 h 497"/>
                <a:gd name="T40" fmla="*/ 1722 w 2697"/>
                <a:gd name="T41" fmla="*/ 190 h 497"/>
                <a:gd name="T42" fmla="*/ 1722 w 2697"/>
                <a:gd name="T43" fmla="*/ 151 h 497"/>
                <a:gd name="T44" fmla="*/ 1885 w 2697"/>
                <a:gd name="T45" fmla="*/ 151 h 497"/>
                <a:gd name="T46" fmla="*/ 1885 w 2697"/>
                <a:gd name="T47" fmla="*/ 181 h 497"/>
                <a:gd name="T48" fmla="*/ 2069 w 2697"/>
                <a:gd name="T49" fmla="*/ 181 h 497"/>
                <a:gd name="T50" fmla="*/ 2069 w 2697"/>
                <a:gd name="T51" fmla="*/ 220 h 497"/>
                <a:gd name="T52" fmla="*/ 2297 w 2697"/>
                <a:gd name="T53" fmla="*/ 220 h 497"/>
                <a:gd name="T54" fmla="*/ 2311 w 2697"/>
                <a:gd name="T55" fmla="*/ 259 h 497"/>
                <a:gd name="T56" fmla="*/ 2352 w 2697"/>
                <a:gd name="T57" fmla="*/ 259 h 497"/>
                <a:gd name="T58" fmla="*/ 2371 w 2697"/>
                <a:gd name="T59" fmla="*/ 310 h 497"/>
                <a:gd name="T60" fmla="*/ 2412 w 2697"/>
                <a:gd name="T61" fmla="*/ 310 h 497"/>
                <a:gd name="T62" fmla="*/ 2445 w 2697"/>
                <a:gd name="T63" fmla="*/ 418 h 497"/>
                <a:gd name="T64" fmla="*/ 2681 w 2697"/>
                <a:gd name="T65" fmla="*/ 418 h 497"/>
                <a:gd name="T66" fmla="*/ 2696 w 2697"/>
                <a:gd name="T67" fmla="*/ 496 h 497"/>
                <a:gd name="T68" fmla="*/ 0 w 2697"/>
                <a:gd name="T69" fmla="*/ 496 h 497"/>
                <a:gd name="T70" fmla="*/ 0 w 2697"/>
                <a:gd name="T71" fmla="*/ 496 h 4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97"/>
                <a:gd name="T109" fmla="*/ 0 h 497"/>
                <a:gd name="T110" fmla="*/ 2697 w 2697"/>
                <a:gd name="T111" fmla="*/ 497 h 4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97" h="497">
                  <a:moveTo>
                    <a:pt x="0" y="496"/>
                  </a:moveTo>
                  <a:lnTo>
                    <a:pt x="0" y="418"/>
                  </a:lnTo>
                  <a:lnTo>
                    <a:pt x="284" y="418"/>
                  </a:lnTo>
                  <a:lnTo>
                    <a:pt x="319" y="370"/>
                  </a:lnTo>
                  <a:lnTo>
                    <a:pt x="494" y="370"/>
                  </a:lnTo>
                  <a:lnTo>
                    <a:pt x="494" y="310"/>
                  </a:lnTo>
                  <a:lnTo>
                    <a:pt x="900" y="310"/>
                  </a:lnTo>
                  <a:lnTo>
                    <a:pt x="966" y="60"/>
                  </a:lnTo>
                  <a:lnTo>
                    <a:pt x="1080" y="0"/>
                  </a:lnTo>
                  <a:lnTo>
                    <a:pt x="1149" y="310"/>
                  </a:lnTo>
                  <a:lnTo>
                    <a:pt x="1418" y="310"/>
                  </a:lnTo>
                  <a:lnTo>
                    <a:pt x="1418" y="269"/>
                  </a:lnTo>
                  <a:lnTo>
                    <a:pt x="1527" y="269"/>
                  </a:lnTo>
                  <a:lnTo>
                    <a:pt x="1527" y="310"/>
                  </a:lnTo>
                  <a:lnTo>
                    <a:pt x="1568" y="310"/>
                  </a:lnTo>
                  <a:lnTo>
                    <a:pt x="1568" y="269"/>
                  </a:lnTo>
                  <a:lnTo>
                    <a:pt x="1655" y="269"/>
                  </a:lnTo>
                  <a:lnTo>
                    <a:pt x="1655" y="230"/>
                  </a:lnTo>
                  <a:lnTo>
                    <a:pt x="1688" y="230"/>
                  </a:lnTo>
                  <a:lnTo>
                    <a:pt x="1688" y="190"/>
                  </a:lnTo>
                  <a:lnTo>
                    <a:pt x="1722" y="190"/>
                  </a:lnTo>
                  <a:lnTo>
                    <a:pt x="1722" y="151"/>
                  </a:lnTo>
                  <a:lnTo>
                    <a:pt x="1885" y="151"/>
                  </a:lnTo>
                  <a:lnTo>
                    <a:pt x="1885" y="181"/>
                  </a:lnTo>
                  <a:lnTo>
                    <a:pt x="2069" y="181"/>
                  </a:lnTo>
                  <a:lnTo>
                    <a:pt x="2069" y="220"/>
                  </a:lnTo>
                  <a:lnTo>
                    <a:pt x="2297" y="220"/>
                  </a:lnTo>
                  <a:lnTo>
                    <a:pt x="2311" y="259"/>
                  </a:lnTo>
                  <a:lnTo>
                    <a:pt x="2352" y="259"/>
                  </a:lnTo>
                  <a:lnTo>
                    <a:pt x="2371" y="310"/>
                  </a:lnTo>
                  <a:lnTo>
                    <a:pt x="2412" y="310"/>
                  </a:lnTo>
                  <a:lnTo>
                    <a:pt x="2445" y="418"/>
                  </a:lnTo>
                  <a:lnTo>
                    <a:pt x="2681" y="418"/>
                  </a:lnTo>
                  <a:lnTo>
                    <a:pt x="2696" y="496"/>
                  </a:lnTo>
                  <a:lnTo>
                    <a:pt x="0" y="496"/>
                  </a:lnTo>
                </a:path>
              </a:pathLst>
            </a:custGeom>
            <a:solidFill>
              <a:srgbClr val="FFFFFF"/>
            </a:solidFill>
            <a:ln w="9207">
              <a:solidFill>
                <a:srgbClr val="0000A1"/>
              </a:solidFill>
              <a:round/>
              <a:headEnd/>
              <a:tailEnd/>
            </a:ln>
          </p:spPr>
          <p:txBody>
            <a:bodyPr lIns="0" tIns="0" rIns="0" bIns="0"/>
            <a:lstStyle/>
            <a:p>
              <a:endParaRPr lang="nl-NL"/>
            </a:p>
          </p:txBody>
        </p:sp>
        <p:sp>
          <p:nvSpPr>
            <p:cNvPr id="13331" name="Line 4"/>
            <p:cNvSpPr>
              <a:spLocks noChangeShapeType="1"/>
            </p:cNvSpPr>
            <p:nvPr/>
          </p:nvSpPr>
          <p:spPr bwMode="auto">
            <a:xfrm flipH="1" flipV="1">
              <a:off x="1766" y="1407"/>
              <a:ext cx="97" cy="438"/>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32" name="Line 5"/>
            <p:cNvSpPr>
              <a:spLocks noChangeShapeType="1"/>
            </p:cNvSpPr>
            <p:nvPr/>
          </p:nvSpPr>
          <p:spPr bwMode="auto">
            <a:xfrm flipH="1">
              <a:off x="1208" y="1905"/>
              <a:ext cx="1931" cy="0"/>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33" name="Freeform 6"/>
            <p:cNvSpPr>
              <a:spLocks/>
            </p:cNvSpPr>
            <p:nvPr/>
          </p:nvSpPr>
          <p:spPr bwMode="auto">
            <a:xfrm>
              <a:off x="2896" y="1545"/>
              <a:ext cx="89" cy="211"/>
            </a:xfrm>
            <a:custGeom>
              <a:avLst/>
              <a:gdLst>
                <a:gd name="T0" fmla="*/ 88 w 89"/>
                <a:gd name="T1" fmla="*/ 210 h 211"/>
                <a:gd name="T2" fmla="*/ 15 w 89"/>
                <a:gd name="T3" fmla="*/ 0 h 211"/>
                <a:gd name="T4" fmla="*/ 0 w 89"/>
                <a:gd name="T5" fmla="*/ 0 h 211"/>
                <a:gd name="T6" fmla="*/ 73 w 89"/>
                <a:gd name="T7" fmla="*/ 210 h 211"/>
                <a:gd name="T8" fmla="*/ 88 w 89"/>
                <a:gd name="T9" fmla="*/ 210 h 211"/>
                <a:gd name="T10" fmla="*/ 88 w 89"/>
                <a:gd name="T11" fmla="*/ 210 h 211"/>
                <a:gd name="T12" fmla="*/ 0 60000 65536"/>
                <a:gd name="T13" fmla="*/ 0 60000 65536"/>
                <a:gd name="T14" fmla="*/ 0 60000 65536"/>
                <a:gd name="T15" fmla="*/ 0 60000 65536"/>
                <a:gd name="T16" fmla="*/ 0 60000 65536"/>
                <a:gd name="T17" fmla="*/ 0 60000 65536"/>
                <a:gd name="T18" fmla="*/ 0 w 89"/>
                <a:gd name="T19" fmla="*/ 0 h 211"/>
                <a:gd name="T20" fmla="*/ 89 w 89"/>
                <a:gd name="T21" fmla="*/ 211 h 211"/>
              </a:gdLst>
              <a:ahLst/>
              <a:cxnLst>
                <a:cxn ang="T12">
                  <a:pos x="T0" y="T1"/>
                </a:cxn>
                <a:cxn ang="T13">
                  <a:pos x="T2" y="T3"/>
                </a:cxn>
                <a:cxn ang="T14">
                  <a:pos x="T4" y="T5"/>
                </a:cxn>
                <a:cxn ang="T15">
                  <a:pos x="T6" y="T7"/>
                </a:cxn>
                <a:cxn ang="T16">
                  <a:pos x="T8" y="T9"/>
                </a:cxn>
                <a:cxn ang="T17">
                  <a:pos x="T10" y="T11"/>
                </a:cxn>
              </a:cxnLst>
              <a:rect l="T18" t="T19" r="T20" b="T21"/>
              <a:pathLst>
                <a:path w="89" h="211">
                  <a:moveTo>
                    <a:pt x="88" y="210"/>
                  </a:moveTo>
                  <a:lnTo>
                    <a:pt x="15" y="0"/>
                  </a:lnTo>
                  <a:lnTo>
                    <a:pt x="0" y="0"/>
                  </a:lnTo>
                  <a:lnTo>
                    <a:pt x="73" y="210"/>
                  </a:lnTo>
                  <a:lnTo>
                    <a:pt x="88" y="210"/>
                  </a:lnTo>
                </a:path>
              </a:pathLst>
            </a:custGeom>
            <a:solidFill>
              <a:srgbClr val="000000"/>
            </a:solidFill>
            <a:ln w="9207">
              <a:solidFill>
                <a:srgbClr val="0000A1"/>
              </a:solidFill>
              <a:round/>
              <a:headEnd/>
              <a:tailEnd/>
            </a:ln>
          </p:spPr>
          <p:txBody>
            <a:bodyPr lIns="0" tIns="0" rIns="0" bIns="0"/>
            <a:lstStyle/>
            <a:p>
              <a:endParaRPr lang="nl-NL"/>
            </a:p>
          </p:txBody>
        </p:sp>
        <p:sp>
          <p:nvSpPr>
            <p:cNvPr id="13334" name="Freeform 7"/>
            <p:cNvSpPr>
              <a:spLocks/>
            </p:cNvSpPr>
            <p:nvPr/>
          </p:nvSpPr>
          <p:spPr bwMode="auto">
            <a:xfrm>
              <a:off x="2889" y="1616"/>
              <a:ext cx="79" cy="10"/>
            </a:xfrm>
            <a:custGeom>
              <a:avLst/>
              <a:gdLst>
                <a:gd name="T0" fmla="*/ 73 w 79"/>
                <a:gd name="T1" fmla="*/ 0 h 10"/>
                <a:gd name="T2" fmla="*/ 0 w 79"/>
                <a:gd name="T3" fmla="*/ 0 h 10"/>
                <a:gd name="T4" fmla="*/ 4 w 79"/>
                <a:gd name="T5" fmla="*/ 9 h 10"/>
                <a:gd name="T6" fmla="*/ 78 w 79"/>
                <a:gd name="T7" fmla="*/ 9 h 10"/>
                <a:gd name="T8" fmla="*/ 73 w 79"/>
                <a:gd name="T9" fmla="*/ 0 h 10"/>
                <a:gd name="T10" fmla="*/ 73 w 79"/>
                <a:gd name="T11" fmla="*/ 0 h 10"/>
                <a:gd name="T12" fmla="*/ 0 60000 65536"/>
                <a:gd name="T13" fmla="*/ 0 60000 65536"/>
                <a:gd name="T14" fmla="*/ 0 60000 65536"/>
                <a:gd name="T15" fmla="*/ 0 60000 65536"/>
                <a:gd name="T16" fmla="*/ 0 60000 65536"/>
                <a:gd name="T17" fmla="*/ 0 60000 65536"/>
                <a:gd name="T18" fmla="*/ 0 w 79"/>
                <a:gd name="T19" fmla="*/ 0 h 10"/>
                <a:gd name="T20" fmla="*/ 79 w 7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79" h="10">
                  <a:moveTo>
                    <a:pt x="73" y="0"/>
                  </a:moveTo>
                  <a:lnTo>
                    <a:pt x="0" y="0"/>
                  </a:lnTo>
                  <a:lnTo>
                    <a:pt x="4" y="9"/>
                  </a:lnTo>
                  <a:lnTo>
                    <a:pt x="78" y="9"/>
                  </a:lnTo>
                  <a:lnTo>
                    <a:pt x="73" y="0"/>
                  </a:lnTo>
                </a:path>
              </a:pathLst>
            </a:custGeom>
            <a:solidFill>
              <a:srgbClr val="000000"/>
            </a:solidFill>
            <a:ln w="9207">
              <a:solidFill>
                <a:srgbClr val="0000A1"/>
              </a:solidFill>
              <a:round/>
              <a:headEnd/>
              <a:tailEnd/>
            </a:ln>
          </p:spPr>
          <p:txBody>
            <a:bodyPr lIns="0" tIns="0" rIns="0" bIns="0"/>
            <a:lstStyle/>
            <a:p>
              <a:endParaRPr lang="nl-NL"/>
            </a:p>
          </p:txBody>
        </p:sp>
        <p:sp>
          <p:nvSpPr>
            <p:cNvPr id="13335" name="Line 8"/>
            <p:cNvSpPr>
              <a:spLocks noChangeShapeType="1"/>
            </p:cNvSpPr>
            <p:nvPr/>
          </p:nvSpPr>
          <p:spPr bwMode="auto">
            <a:xfrm>
              <a:off x="2653" y="1563"/>
              <a:ext cx="0" cy="145"/>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36" name="Line 9"/>
            <p:cNvSpPr>
              <a:spLocks noChangeShapeType="1"/>
            </p:cNvSpPr>
            <p:nvPr/>
          </p:nvSpPr>
          <p:spPr bwMode="auto">
            <a:xfrm>
              <a:off x="2549" y="1629"/>
              <a:ext cx="0" cy="50"/>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37" name="Line 10"/>
            <p:cNvSpPr>
              <a:spLocks noChangeShapeType="1"/>
            </p:cNvSpPr>
            <p:nvPr/>
          </p:nvSpPr>
          <p:spPr bwMode="auto">
            <a:xfrm>
              <a:off x="1455" y="1829"/>
              <a:ext cx="0" cy="13"/>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38" name="Line 11"/>
            <p:cNvSpPr>
              <a:spLocks noChangeShapeType="1"/>
            </p:cNvSpPr>
            <p:nvPr/>
          </p:nvSpPr>
          <p:spPr bwMode="auto">
            <a:xfrm>
              <a:off x="1425" y="1829"/>
              <a:ext cx="0" cy="13"/>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39" name="Line 12"/>
            <p:cNvSpPr>
              <a:spLocks noChangeShapeType="1"/>
            </p:cNvSpPr>
            <p:nvPr/>
          </p:nvSpPr>
          <p:spPr bwMode="auto">
            <a:xfrm>
              <a:off x="1336" y="1829"/>
              <a:ext cx="0" cy="13"/>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40" name="Line 13"/>
            <p:cNvSpPr>
              <a:spLocks noChangeShapeType="1"/>
            </p:cNvSpPr>
            <p:nvPr/>
          </p:nvSpPr>
          <p:spPr bwMode="auto">
            <a:xfrm>
              <a:off x="1306" y="1829"/>
              <a:ext cx="0" cy="13"/>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41" name="Freeform 14"/>
            <p:cNvSpPr>
              <a:spLocks/>
            </p:cNvSpPr>
            <p:nvPr/>
          </p:nvSpPr>
          <p:spPr bwMode="auto">
            <a:xfrm>
              <a:off x="1644" y="1648"/>
              <a:ext cx="220" cy="198"/>
            </a:xfrm>
            <a:custGeom>
              <a:avLst/>
              <a:gdLst>
                <a:gd name="T0" fmla="*/ 219 w 220"/>
                <a:gd name="T1" fmla="*/ 197 h 198"/>
                <a:gd name="T2" fmla="*/ 202 w 220"/>
                <a:gd name="T3" fmla="*/ 197 h 198"/>
                <a:gd name="T4" fmla="*/ 200 w 220"/>
                <a:gd name="T5" fmla="*/ 188 h 198"/>
                <a:gd name="T6" fmla="*/ 191 w 220"/>
                <a:gd name="T7" fmla="*/ 162 h 198"/>
                <a:gd name="T8" fmla="*/ 181 w 220"/>
                <a:gd name="T9" fmla="*/ 140 h 198"/>
                <a:gd name="T10" fmla="*/ 164 w 220"/>
                <a:gd name="T11" fmla="*/ 118 h 198"/>
                <a:gd name="T12" fmla="*/ 145 w 220"/>
                <a:gd name="T13" fmla="*/ 101 h 198"/>
                <a:gd name="T14" fmla="*/ 123 w 220"/>
                <a:gd name="T15" fmla="*/ 90 h 198"/>
                <a:gd name="T16" fmla="*/ 100 w 220"/>
                <a:gd name="T17" fmla="*/ 81 h 198"/>
                <a:gd name="T18" fmla="*/ 0 w 220"/>
                <a:gd name="T19" fmla="*/ 81 h 198"/>
                <a:gd name="T20" fmla="*/ 23 w 220"/>
                <a:gd name="T21" fmla="*/ 0 h 198"/>
                <a:gd name="T22" fmla="*/ 175 w 220"/>
                <a:gd name="T23" fmla="*/ 0 h 198"/>
                <a:gd name="T24" fmla="*/ 219 w 220"/>
                <a:gd name="T25" fmla="*/ 197 h 198"/>
                <a:gd name="T26" fmla="*/ 219 w 220"/>
                <a:gd name="T27" fmla="*/ 197 h 1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0"/>
                <a:gd name="T43" fmla="*/ 0 h 198"/>
                <a:gd name="T44" fmla="*/ 220 w 220"/>
                <a:gd name="T45" fmla="*/ 198 h 1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0" h="198">
                  <a:moveTo>
                    <a:pt x="219" y="197"/>
                  </a:moveTo>
                  <a:lnTo>
                    <a:pt x="202" y="197"/>
                  </a:lnTo>
                  <a:lnTo>
                    <a:pt x="200" y="188"/>
                  </a:lnTo>
                  <a:lnTo>
                    <a:pt x="191" y="162"/>
                  </a:lnTo>
                  <a:lnTo>
                    <a:pt x="181" y="140"/>
                  </a:lnTo>
                  <a:lnTo>
                    <a:pt x="164" y="118"/>
                  </a:lnTo>
                  <a:lnTo>
                    <a:pt x="145" y="101"/>
                  </a:lnTo>
                  <a:lnTo>
                    <a:pt x="123" y="90"/>
                  </a:lnTo>
                  <a:lnTo>
                    <a:pt x="100" y="81"/>
                  </a:lnTo>
                  <a:lnTo>
                    <a:pt x="0" y="81"/>
                  </a:lnTo>
                  <a:lnTo>
                    <a:pt x="23" y="0"/>
                  </a:lnTo>
                  <a:lnTo>
                    <a:pt x="175" y="0"/>
                  </a:lnTo>
                  <a:lnTo>
                    <a:pt x="219" y="197"/>
                  </a:lnTo>
                </a:path>
              </a:pathLst>
            </a:custGeom>
            <a:solidFill>
              <a:srgbClr val="000000"/>
            </a:solidFill>
            <a:ln w="9207">
              <a:solidFill>
                <a:srgbClr val="0000A1"/>
              </a:solidFill>
              <a:round/>
              <a:headEnd/>
              <a:tailEnd/>
            </a:ln>
          </p:spPr>
          <p:txBody>
            <a:bodyPr lIns="0" tIns="0" rIns="0" bIns="0"/>
            <a:lstStyle/>
            <a:p>
              <a:endParaRPr lang="nl-NL"/>
            </a:p>
          </p:txBody>
        </p:sp>
        <p:sp>
          <p:nvSpPr>
            <p:cNvPr id="13342" name="Line 15"/>
            <p:cNvSpPr>
              <a:spLocks noChangeShapeType="1"/>
            </p:cNvSpPr>
            <p:nvPr/>
          </p:nvSpPr>
          <p:spPr bwMode="auto">
            <a:xfrm>
              <a:off x="845" y="1936"/>
              <a:ext cx="0" cy="16"/>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43" name="Line 16"/>
            <p:cNvSpPr>
              <a:spLocks noChangeShapeType="1"/>
            </p:cNvSpPr>
            <p:nvPr/>
          </p:nvSpPr>
          <p:spPr bwMode="auto">
            <a:xfrm>
              <a:off x="714" y="1902"/>
              <a:ext cx="0" cy="50"/>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44" name="Freeform 17"/>
            <p:cNvSpPr>
              <a:spLocks/>
            </p:cNvSpPr>
            <p:nvPr/>
          </p:nvSpPr>
          <p:spPr bwMode="auto">
            <a:xfrm>
              <a:off x="2874" y="1648"/>
              <a:ext cx="63" cy="108"/>
            </a:xfrm>
            <a:custGeom>
              <a:avLst/>
              <a:gdLst>
                <a:gd name="T0" fmla="*/ 61 w 63"/>
                <a:gd name="T1" fmla="*/ 0 h 108"/>
                <a:gd name="T2" fmla="*/ 0 w 63"/>
                <a:gd name="T3" fmla="*/ 107 h 108"/>
                <a:gd name="T4" fmla="*/ 4 w 63"/>
                <a:gd name="T5" fmla="*/ 107 h 108"/>
                <a:gd name="T6" fmla="*/ 62 w 63"/>
                <a:gd name="T7" fmla="*/ 3 h 108"/>
                <a:gd name="T8" fmla="*/ 61 w 63"/>
                <a:gd name="T9" fmla="*/ 0 h 108"/>
                <a:gd name="T10" fmla="*/ 61 w 63"/>
                <a:gd name="T11" fmla="*/ 0 h 108"/>
                <a:gd name="T12" fmla="*/ 0 60000 65536"/>
                <a:gd name="T13" fmla="*/ 0 60000 65536"/>
                <a:gd name="T14" fmla="*/ 0 60000 65536"/>
                <a:gd name="T15" fmla="*/ 0 60000 65536"/>
                <a:gd name="T16" fmla="*/ 0 60000 65536"/>
                <a:gd name="T17" fmla="*/ 0 60000 65536"/>
                <a:gd name="T18" fmla="*/ 0 w 63"/>
                <a:gd name="T19" fmla="*/ 0 h 108"/>
                <a:gd name="T20" fmla="*/ 63 w 63"/>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63" h="108">
                  <a:moveTo>
                    <a:pt x="61" y="0"/>
                  </a:moveTo>
                  <a:lnTo>
                    <a:pt x="0" y="107"/>
                  </a:lnTo>
                  <a:lnTo>
                    <a:pt x="4" y="107"/>
                  </a:lnTo>
                  <a:lnTo>
                    <a:pt x="62" y="3"/>
                  </a:lnTo>
                  <a:lnTo>
                    <a:pt x="61" y="0"/>
                  </a:lnTo>
                </a:path>
              </a:pathLst>
            </a:custGeom>
            <a:solidFill>
              <a:srgbClr val="000000"/>
            </a:solidFill>
            <a:ln w="9207">
              <a:solidFill>
                <a:srgbClr val="0000A1"/>
              </a:solidFill>
              <a:round/>
              <a:headEnd/>
              <a:tailEnd/>
            </a:ln>
          </p:spPr>
          <p:txBody>
            <a:bodyPr lIns="0" tIns="0" rIns="0" bIns="0"/>
            <a:lstStyle/>
            <a:p>
              <a:endParaRPr lang="nl-NL"/>
            </a:p>
          </p:txBody>
        </p:sp>
        <p:sp>
          <p:nvSpPr>
            <p:cNvPr id="13345" name="Line 18"/>
            <p:cNvSpPr>
              <a:spLocks noChangeShapeType="1"/>
            </p:cNvSpPr>
            <p:nvPr/>
          </p:nvSpPr>
          <p:spPr bwMode="auto">
            <a:xfrm>
              <a:off x="3943" y="1905"/>
              <a:ext cx="0" cy="57"/>
            </a:xfrm>
            <a:prstGeom prst="line">
              <a:avLst/>
            </a:prstGeom>
            <a:noFill/>
            <a:ln w="9207">
              <a:solidFill>
                <a:srgbClr val="0000A1"/>
              </a:solidFill>
              <a:round/>
              <a:headEnd/>
              <a:tailEnd/>
            </a:ln>
            <a:extLst>
              <a:ext uri="{909E8E84-426E-40DD-AFC4-6F175D3DCCD1}">
                <a14:hiddenFill xmlns:a14="http://schemas.microsoft.com/office/drawing/2010/main">
                  <a:noFill/>
                </a14:hiddenFill>
              </a:ext>
            </a:extLst>
          </p:spPr>
          <p:txBody>
            <a:bodyPr lIns="0" tIns="0" rIns="0" bIns="0"/>
            <a:lstStyle/>
            <a:p>
              <a:endParaRPr lang="nl-NL"/>
            </a:p>
          </p:txBody>
        </p:sp>
        <p:sp>
          <p:nvSpPr>
            <p:cNvPr id="13346" name="Freeform 19"/>
            <p:cNvSpPr>
              <a:spLocks/>
            </p:cNvSpPr>
            <p:nvPr/>
          </p:nvSpPr>
          <p:spPr bwMode="auto">
            <a:xfrm>
              <a:off x="714" y="1964"/>
              <a:ext cx="3284" cy="262"/>
            </a:xfrm>
            <a:custGeom>
              <a:avLst/>
              <a:gdLst>
                <a:gd name="T0" fmla="*/ 0 w 3284"/>
                <a:gd name="T1" fmla="*/ 63 h 262"/>
                <a:gd name="T2" fmla="*/ 8 w 3284"/>
                <a:gd name="T3" fmla="*/ 99 h 262"/>
                <a:gd name="T4" fmla="*/ 20 w 3284"/>
                <a:gd name="T5" fmla="*/ 131 h 262"/>
                <a:gd name="T6" fmla="*/ 35 w 3284"/>
                <a:gd name="T7" fmla="*/ 163 h 262"/>
                <a:gd name="T8" fmla="*/ 55 w 3284"/>
                <a:gd name="T9" fmla="*/ 191 h 262"/>
                <a:gd name="T10" fmla="*/ 79 w 3284"/>
                <a:gd name="T11" fmla="*/ 215 h 262"/>
                <a:gd name="T12" fmla="*/ 104 w 3284"/>
                <a:gd name="T13" fmla="*/ 235 h 262"/>
                <a:gd name="T14" fmla="*/ 134 w 3284"/>
                <a:gd name="T15" fmla="*/ 251 h 262"/>
                <a:gd name="T16" fmla="*/ 163 w 3284"/>
                <a:gd name="T17" fmla="*/ 261 h 262"/>
                <a:gd name="T18" fmla="*/ 2985 w 3284"/>
                <a:gd name="T19" fmla="*/ 258 h 262"/>
                <a:gd name="T20" fmla="*/ 3283 w 3284"/>
                <a:gd name="T21" fmla="*/ 0 h 262"/>
                <a:gd name="T22" fmla="*/ 2452 w 3284"/>
                <a:gd name="T23" fmla="*/ 49 h 262"/>
                <a:gd name="T24" fmla="*/ 0 w 3284"/>
                <a:gd name="T25" fmla="*/ 49 h 262"/>
                <a:gd name="T26" fmla="*/ 0 w 3284"/>
                <a:gd name="T27" fmla="*/ 63 h 262"/>
                <a:gd name="T28" fmla="*/ 0 w 3284"/>
                <a:gd name="T29" fmla="*/ 63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84"/>
                <a:gd name="T46" fmla="*/ 0 h 262"/>
                <a:gd name="T47" fmla="*/ 3284 w 3284"/>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84" h="262">
                  <a:moveTo>
                    <a:pt x="0" y="63"/>
                  </a:moveTo>
                  <a:lnTo>
                    <a:pt x="8" y="99"/>
                  </a:lnTo>
                  <a:lnTo>
                    <a:pt x="20" y="131"/>
                  </a:lnTo>
                  <a:lnTo>
                    <a:pt x="35" y="163"/>
                  </a:lnTo>
                  <a:lnTo>
                    <a:pt x="55" y="191"/>
                  </a:lnTo>
                  <a:lnTo>
                    <a:pt x="79" y="215"/>
                  </a:lnTo>
                  <a:lnTo>
                    <a:pt x="104" y="235"/>
                  </a:lnTo>
                  <a:lnTo>
                    <a:pt x="134" y="251"/>
                  </a:lnTo>
                  <a:lnTo>
                    <a:pt x="163" y="261"/>
                  </a:lnTo>
                  <a:lnTo>
                    <a:pt x="2985" y="258"/>
                  </a:lnTo>
                  <a:lnTo>
                    <a:pt x="3283" y="0"/>
                  </a:lnTo>
                  <a:lnTo>
                    <a:pt x="2452" y="49"/>
                  </a:lnTo>
                  <a:lnTo>
                    <a:pt x="0" y="49"/>
                  </a:lnTo>
                  <a:lnTo>
                    <a:pt x="0" y="63"/>
                  </a:lnTo>
                </a:path>
              </a:pathLst>
            </a:custGeom>
            <a:solidFill>
              <a:srgbClr val="FF0000"/>
            </a:solidFill>
            <a:ln w="9207">
              <a:solidFill>
                <a:srgbClr val="0000A1"/>
              </a:solidFill>
              <a:round/>
              <a:headEnd/>
              <a:tailEnd/>
            </a:ln>
          </p:spPr>
          <p:txBody>
            <a:bodyPr lIns="0" tIns="0" rIns="0" bIns="0"/>
            <a:lstStyle/>
            <a:p>
              <a:endParaRPr lang="nl-NL"/>
            </a:p>
          </p:txBody>
        </p:sp>
      </p:grpSp>
      <p:sp>
        <p:nvSpPr>
          <p:cNvPr id="13321" name="Text Box 21"/>
          <p:cNvSpPr txBox="1">
            <a:spLocks noChangeArrowheads="1"/>
          </p:cNvSpPr>
          <p:nvPr/>
        </p:nvSpPr>
        <p:spPr bwMode="auto">
          <a:xfrm>
            <a:off x="7313415" y="5018089"/>
            <a:ext cx="6858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23863" eaLnBrk="0" hangingPunct="0">
              <a:defRPr>
                <a:solidFill>
                  <a:schemeClr val="tx1"/>
                </a:solidFill>
                <a:latin typeface="Arial" pitchFamily="34" charset="0"/>
                <a:cs typeface="Arial" pitchFamily="34" charset="0"/>
              </a:defRPr>
            </a:lvl1pPr>
            <a:lvl2pPr marL="742950" indent="-285750" defTabSz="423863" eaLnBrk="0" hangingPunct="0">
              <a:defRPr>
                <a:solidFill>
                  <a:schemeClr val="tx1"/>
                </a:solidFill>
                <a:latin typeface="Arial" pitchFamily="34" charset="0"/>
                <a:cs typeface="Arial" pitchFamily="34" charset="0"/>
              </a:defRPr>
            </a:lvl2pPr>
            <a:lvl3pPr marL="1143000" indent="-228600" defTabSz="423863" eaLnBrk="0" hangingPunct="0">
              <a:defRPr>
                <a:solidFill>
                  <a:schemeClr val="tx1"/>
                </a:solidFill>
                <a:latin typeface="Arial" pitchFamily="34" charset="0"/>
                <a:cs typeface="Arial" pitchFamily="34" charset="0"/>
              </a:defRPr>
            </a:lvl3pPr>
            <a:lvl4pPr marL="1600200" indent="-228600" defTabSz="423863" eaLnBrk="0" hangingPunct="0">
              <a:defRPr>
                <a:solidFill>
                  <a:schemeClr val="tx1"/>
                </a:solidFill>
                <a:latin typeface="Arial" pitchFamily="34" charset="0"/>
                <a:cs typeface="Arial" pitchFamily="34" charset="0"/>
              </a:defRPr>
            </a:lvl4pPr>
            <a:lvl5pPr marL="2057400" indent="-228600" defTabSz="423863" eaLnBrk="0" hangingPunct="0">
              <a:defRPr>
                <a:solidFill>
                  <a:schemeClr val="tx1"/>
                </a:solidFill>
                <a:latin typeface="Arial" pitchFamily="34" charset="0"/>
                <a:cs typeface="Arial" pitchFamily="34" charset="0"/>
              </a:defRPr>
            </a:lvl5pPr>
            <a:lvl6pPr marL="2514600" indent="-228600" defTabSz="423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23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23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238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000000"/>
              </a:buClr>
              <a:buSzPct val="90000"/>
              <a:buFont typeface="Monotype Sorts"/>
              <a:buNone/>
            </a:pPr>
            <a:r>
              <a:rPr kumimoji="1" lang="en-US" sz="1200" b="1" dirty="0">
                <a:solidFill>
                  <a:srgbClr val="000000"/>
                </a:solidFill>
                <a:ea typeface="ＭＳ Ｐゴシック" pitchFamily="34" charset="-128"/>
              </a:rPr>
              <a:t>  Long</a:t>
            </a: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Set-Up</a:t>
            </a: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  Time</a:t>
            </a:r>
            <a:endParaRPr kumimoji="1" lang="en-US" sz="1600" b="1" dirty="0">
              <a:latin typeface="Times New Roman" pitchFamily="18" charset="0"/>
              <a:ea typeface="ＭＳ Ｐゴシック" pitchFamily="34" charset="-128"/>
            </a:endParaRPr>
          </a:p>
        </p:txBody>
      </p:sp>
      <p:sp>
        <p:nvSpPr>
          <p:cNvPr id="13322" name="Text Box 22"/>
          <p:cNvSpPr txBox="1">
            <a:spLocks noChangeArrowheads="1"/>
          </p:cNvSpPr>
          <p:nvPr/>
        </p:nvSpPr>
        <p:spPr bwMode="auto">
          <a:xfrm>
            <a:off x="5429250" y="5611814"/>
            <a:ext cx="6858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23863" eaLnBrk="0" hangingPunct="0">
              <a:defRPr>
                <a:solidFill>
                  <a:schemeClr val="tx1"/>
                </a:solidFill>
                <a:latin typeface="Arial" pitchFamily="34" charset="0"/>
                <a:cs typeface="Arial" pitchFamily="34" charset="0"/>
              </a:defRPr>
            </a:lvl1pPr>
            <a:lvl2pPr marL="742950" indent="-285750" defTabSz="423863" eaLnBrk="0" hangingPunct="0">
              <a:defRPr>
                <a:solidFill>
                  <a:schemeClr val="tx1"/>
                </a:solidFill>
                <a:latin typeface="Arial" pitchFamily="34" charset="0"/>
                <a:cs typeface="Arial" pitchFamily="34" charset="0"/>
              </a:defRPr>
            </a:lvl2pPr>
            <a:lvl3pPr marL="1143000" indent="-228600" defTabSz="423863" eaLnBrk="0" hangingPunct="0">
              <a:defRPr>
                <a:solidFill>
                  <a:schemeClr val="tx1"/>
                </a:solidFill>
                <a:latin typeface="Arial" pitchFamily="34" charset="0"/>
                <a:cs typeface="Arial" pitchFamily="34" charset="0"/>
              </a:defRPr>
            </a:lvl3pPr>
            <a:lvl4pPr marL="1600200" indent="-228600" defTabSz="423863" eaLnBrk="0" hangingPunct="0">
              <a:defRPr>
                <a:solidFill>
                  <a:schemeClr val="tx1"/>
                </a:solidFill>
                <a:latin typeface="Arial" pitchFamily="34" charset="0"/>
                <a:cs typeface="Arial" pitchFamily="34" charset="0"/>
              </a:defRPr>
            </a:lvl4pPr>
            <a:lvl5pPr marL="2057400" indent="-228600" defTabSz="423863" eaLnBrk="0" hangingPunct="0">
              <a:defRPr>
                <a:solidFill>
                  <a:schemeClr val="tx1"/>
                </a:solidFill>
                <a:latin typeface="Arial" pitchFamily="34" charset="0"/>
                <a:cs typeface="Arial" pitchFamily="34" charset="0"/>
              </a:defRPr>
            </a:lvl5pPr>
            <a:lvl6pPr marL="2514600" indent="-228600" defTabSz="423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23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23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238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000000"/>
              </a:buClr>
              <a:buSzPct val="90000"/>
              <a:buFont typeface="Monotype Sorts"/>
              <a:buNone/>
            </a:pPr>
            <a:r>
              <a:rPr kumimoji="1" lang="en-US" sz="1200" b="1" dirty="0">
                <a:solidFill>
                  <a:srgbClr val="000000"/>
                </a:solidFill>
                <a:ea typeface="ＭＳ Ｐゴシック" pitchFamily="34" charset="-128"/>
              </a:rPr>
              <a:t>  Poor </a:t>
            </a: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Quality</a:t>
            </a:r>
            <a:endParaRPr kumimoji="1" lang="en-US" sz="1600" b="1" dirty="0">
              <a:latin typeface="Times New Roman" pitchFamily="18" charset="0"/>
              <a:ea typeface="ＭＳ Ｐゴシック" pitchFamily="34" charset="-128"/>
            </a:endParaRPr>
          </a:p>
        </p:txBody>
      </p:sp>
      <p:sp>
        <p:nvSpPr>
          <p:cNvPr id="13323" name="Text Box 23"/>
          <p:cNvSpPr txBox="1">
            <a:spLocks noChangeArrowheads="1"/>
          </p:cNvSpPr>
          <p:nvPr/>
        </p:nvSpPr>
        <p:spPr bwMode="auto">
          <a:xfrm>
            <a:off x="2135981" y="5976939"/>
            <a:ext cx="79474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23863" eaLnBrk="0" hangingPunct="0">
              <a:defRPr>
                <a:solidFill>
                  <a:schemeClr val="tx1"/>
                </a:solidFill>
                <a:latin typeface="Arial" pitchFamily="34" charset="0"/>
                <a:cs typeface="Arial" pitchFamily="34" charset="0"/>
              </a:defRPr>
            </a:lvl1pPr>
            <a:lvl2pPr marL="742950" indent="-285750" defTabSz="423863" eaLnBrk="0" hangingPunct="0">
              <a:defRPr>
                <a:solidFill>
                  <a:schemeClr val="tx1"/>
                </a:solidFill>
                <a:latin typeface="Arial" pitchFamily="34" charset="0"/>
                <a:cs typeface="Arial" pitchFamily="34" charset="0"/>
              </a:defRPr>
            </a:lvl2pPr>
            <a:lvl3pPr marL="1143000" indent="-228600" defTabSz="423863" eaLnBrk="0" hangingPunct="0">
              <a:defRPr>
                <a:solidFill>
                  <a:schemeClr val="tx1"/>
                </a:solidFill>
                <a:latin typeface="Arial" pitchFamily="34" charset="0"/>
                <a:cs typeface="Arial" pitchFamily="34" charset="0"/>
              </a:defRPr>
            </a:lvl3pPr>
            <a:lvl4pPr marL="1600200" indent="-228600" defTabSz="423863" eaLnBrk="0" hangingPunct="0">
              <a:defRPr>
                <a:solidFill>
                  <a:schemeClr val="tx1"/>
                </a:solidFill>
                <a:latin typeface="Arial" pitchFamily="34" charset="0"/>
                <a:cs typeface="Arial" pitchFamily="34" charset="0"/>
              </a:defRPr>
            </a:lvl4pPr>
            <a:lvl5pPr marL="2057400" indent="-228600" defTabSz="423863" eaLnBrk="0" hangingPunct="0">
              <a:defRPr>
                <a:solidFill>
                  <a:schemeClr val="tx1"/>
                </a:solidFill>
                <a:latin typeface="Arial" pitchFamily="34" charset="0"/>
                <a:cs typeface="Arial" pitchFamily="34" charset="0"/>
              </a:defRPr>
            </a:lvl5pPr>
            <a:lvl6pPr marL="2514600" indent="-228600" defTabSz="423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23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23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238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000000"/>
              </a:buClr>
              <a:buSzPct val="90000"/>
              <a:buFont typeface="Monotype Sorts"/>
              <a:buNone/>
            </a:pPr>
            <a:r>
              <a:rPr kumimoji="1" lang="en-US" sz="1200" b="1" dirty="0">
                <a:solidFill>
                  <a:srgbClr val="000000"/>
                </a:solidFill>
                <a:ea typeface="ＭＳ Ｐゴシック" pitchFamily="34" charset="-128"/>
              </a:rPr>
              <a:t>Lack of</a:t>
            </a: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Training</a:t>
            </a:r>
            <a:endParaRPr kumimoji="1" lang="en-US" sz="1600" b="1" dirty="0">
              <a:latin typeface="Times New Roman" pitchFamily="18" charset="0"/>
              <a:ea typeface="ＭＳ Ｐゴシック" pitchFamily="34" charset="-128"/>
            </a:endParaRPr>
          </a:p>
        </p:txBody>
      </p:sp>
      <p:sp>
        <p:nvSpPr>
          <p:cNvPr id="13324" name="Text Box 24"/>
          <p:cNvSpPr txBox="1">
            <a:spLocks noChangeArrowheads="1"/>
          </p:cNvSpPr>
          <p:nvPr/>
        </p:nvSpPr>
        <p:spPr bwMode="auto">
          <a:xfrm>
            <a:off x="6643688" y="5838826"/>
            <a:ext cx="112335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23863" eaLnBrk="0" hangingPunct="0">
              <a:defRPr>
                <a:solidFill>
                  <a:schemeClr val="tx1"/>
                </a:solidFill>
                <a:latin typeface="Arial" pitchFamily="34" charset="0"/>
                <a:cs typeface="Arial" pitchFamily="34" charset="0"/>
              </a:defRPr>
            </a:lvl1pPr>
            <a:lvl2pPr marL="742950" indent="-285750" defTabSz="423863" eaLnBrk="0" hangingPunct="0">
              <a:defRPr>
                <a:solidFill>
                  <a:schemeClr val="tx1"/>
                </a:solidFill>
                <a:latin typeface="Arial" pitchFamily="34" charset="0"/>
                <a:cs typeface="Arial" pitchFamily="34" charset="0"/>
              </a:defRPr>
            </a:lvl2pPr>
            <a:lvl3pPr marL="1143000" indent="-228600" defTabSz="423863" eaLnBrk="0" hangingPunct="0">
              <a:defRPr>
                <a:solidFill>
                  <a:schemeClr val="tx1"/>
                </a:solidFill>
                <a:latin typeface="Arial" pitchFamily="34" charset="0"/>
                <a:cs typeface="Arial" pitchFamily="34" charset="0"/>
              </a:defRPr>
            </a:lvl3pPr>
            <a:lvl4pPr marL="1600200" indent="-228600" defTabSz="423863" eaLnBrk="0" hangingPunct="0">
              <a:defRPr>
                <a:solidFill>
                  <a:schemeClr val="tx1"/>
                </a:solidFill>
                <a:latin typeface="Arial" pitchFamily="34" charset="0"/>
                <a:cs typeface="Arial" pitchFamily="34" charset="0"/>
              </a:defRPr>
            </a:lvl4pPr>
            <a:lvl5pPr marL="2057400" indent="-228600" defTabSz="423863" eaLnBrk="0" hangingPunct="0">
              <a:defRPr>
                <a:solidFill>
                  <a:schemeClr val="tx1"/>
                </a:solidFill>
                <a:latin typeface="Arial" pitchFamily="34" charset="0"/>
                <a:cs typeface="Arial" pitchFamily="34" charset="0"/>
              </a:defRPr>
            </a:lvl5pPr>
            <a:lvl6pPr marL="2514600" indent="-228600" defTabSz="423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23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23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238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000000"/>
              </a:buClr>
              <a:buSzPct val="90000"/>
              <a:buFont typeface="Monotype Sorts"/>
              <a:buNone/>
            </a:pPr>
            <a:r>
              <a:rPr kumimoji="1" lang="en-US" sz="1200" b="1" dirty="0">
                <a:solidFill>
                  <a:srgbClr val="000000"/>
                </a:solidFill>
                <a:ea typeface="ＭＳ Ｐゴシック" pitchFamily="34" charset="-128"/>
              </a:rPr>
              <a:t>  </a:t>
            </a:r>
            <a:r>
              <a:rPr kumimoji="1" lang="en-US" sz="1200" b="1" dirty="0" smtClean="0">
                <a:solidFill>
                  <a:srgbClr val="000000"/>
                </a:solidFill>
                <a:ea typeface="ＭＳ Ｐゴシック" pitchFamily="34" charset="-128"/>
              </a:rPr>
              <a:t>Equipment</a:t>
            </a:r>
            <a:endParaRPr kumimoji="1" lang="en-US" sz="1200" b="1" dirty="0">
              <a:solidFill>
                <a:srgbClr val="000000"/>
              </a:solidFill>
              <a:ea typeface="ＭＳ Ｐゴシック" pitchFamily="34" charset="-128"/>
            </a:endParaRP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Down-Time</a:t>
            </a:r>
            <a:endParaRPr kumimoji="1" lang="en-US" sz="1600" b="1" dirty="0">
              <a:latin typeface="Times New Roman" pitchFamily="18" charset="0"/>
              <a:ea typeface="ＭＳ Ｐゴシック" pitchFamily="34" charset="-128"/>
            </a:endParaRPr>
          </a:p>
        </p:txBody>
      </p:sp>
      <p:sp>
        <p:nvSpPr>
          <p:cNvPr id="13325" name="Text Box 25"/>
          <p:cNvSpPr txBox="1">
            <a:spLocks noChangeArrowheads="1"/>
          </p:cNvSpPr>
          <p:nvPr/>
        </p:nvSpPr>
        <p:spPr bwMode="auto">
          <a:xfrm>
            <a:off x="3514726" y="5884864"/>
            <a:ext cx="108227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23863" eaLnBrk="0" hangingPunct="0">
              <a:defRPr>
                <a:solidFill>
                  <a:schemeClr val="tx1"/>
                </a:solidFill>
                <a:latin typeface="Arial" pitchFamily="34" charset="0"/>
                <a:cs typeface="Arial" pitchFamily="34" charset="0"/>
              </a:defRPr>
            </a:lvl1pPr>
            <a:lvl2pPr marL="742950" indent="-285750" defTabSz="423863" eaLnBrk="0" hangingPunct="0">
              <a:defRPr>
                <a:solidFill>
                  <a:schemeClr val="tx1"/>
                </a:solidFill>
                <a:latin typeface="Arial" pitchFamily="34" charset="0"/>
                <a:cs typeface="Arial" pitchFamily="34" charset="0"/>
              </a:defRPr>
            </a:lvl2pPr>
            <a:lvl3pPr marL="1143000" indent="-228600" defTabSz="423863" eaLnBrk="0" hangingPunct="0">
              <a:defRPr>
                <a:solidFill>
                  <a:schemeClr val="tx1"/>
                </a:solidFill>
                <a:latin typeface="Arial" pitchFamily="34" charset="0"/>
                <a:cs typeface="Arial" pitchFamily="34" charset="0"/>
              </a:defRPr>
            </a:lvl3pPr>
            <a:lvl4pPr marL="1600200" indent="-228600" defTabSz="423863" eaLnBrk="0" hangingPunct="0">
              <a:defRPr>
                <a:solidFill>
                  <a:schemeClr val="tx1"/>
                </a:solidFill>
                <a:latin typeface="Arial" pitchFamily="34" charset="0"/>
                <a:cs typeface="Arial" pitchFamily="34" charset="0"/>
              </a:defRPr>
            </a:lvl4pPr>
            <a:lvl5pPr marL="2057400" indent="-228600" defTabSz="423863" eaLnBrk="0" hangingPunct="0">
              <a:defRPr>
                <a:solidFill>
                  <a:schemeClr val="tx1"/>
                </a:solidFill>
                <a:latin typeface="Arial" pitchFamily="34" charset="0"/>
                <a:cs typeface="Arial" pitchFamily="34" charset="0"/>
              </a:defRPr>
            </a:lvl5pPr>
            <a:lvl6pPr marL="2514600" indent="-228600" defTabSz="42386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2386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2386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2386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000000"/>
              </a:buClr>
              <a:buSzPct val="90000"/>
              <a:buFont typeface="Monotype Sorts"/>
              <a:buNone/>
            </a:pPr>
            <a:r>
              <a:rPr kumimoji="1" lang="en-US" sz="1200" b="1" dirty="0">
                <a:solidFill>
                  <a:srgbClr val="000000"/>
                </a:solidFill>
                <a:ea typeface="ＭＳ Ｐゴシック" pitchFamily="34" charset="-128"/>
              </a:rPr>
              <a:t>     Poor</a:t>
            </a:r>
          </a:p>
          <a:p>
            <a:pPr eaLnBrk="1" hangingPunct="1">
              <a:buClr>
                <a:srgbClr val="000000"/>
              </a:buClr>
              <a:buSzPct val="90000"/>
              <a:buFont typeface="Monotype Sorts"/>
              <a:buNone/>
            </a:pPr>
            <a:r>
              <a:rPr kumimoji="1" lang="en-US" sz="1200" b="1" dirty="0">
                <a:solidFill>
                  <a:srgbClr val="000000"/>
                </a:solidFill>
                <a:ea typeface="ＭＳ Ｐゴシック" pitchFamily="34" charset="-128"/>
              </a:rPr>
              <a:t>Scheduling</a:t>
            </a:r>
            <a:endParaRPr kumimoji="1" lang="en-US" sz="1600" b="1" dirty="0">
              <a:latin typeface="Times New Roman" pitchFamily="18" charset="0"/>
              <a:ea typeface="ＭＳ Ｐゴシック" pitchFamily="34" charset="-128"/>
            </a:endParaRPr>
          </a:p>
        </p:txBody>
      </p:sp>
      <p:sp>
        <p:nvSpPr>
          <p:cNvPr id="13326" name="Freeform 28"/>
          <p:cNvSpPr>
            <a:spLocks/>
          </p:cNvSpPr>
          <p:nvPr/>
        </p:nvSpPr>
        <p:spPr bwMode="auto">
          <a:xfrm>
            <a:off x="1803797" y="4675189"/>
            <a:ext cx="7147322" cy="1597025"/>
          </a:xfrm>
          <a:custGeom>
            <a:avLst/>
            <a:gdLst>
              <a:gd name="T0" fmla="*/ 0 w 5711"/>
              <a:gd name="T1" fmla="*/ 2147483647 h 1413"/>
              <a:gd name="T2" fmla="*/ 2147483647 w 5711"/>
              <a:gd name="T3" fmla="*/ 2147483647 h 1413"/>
              <a:gd name="T4" fmla="*/ 2147483647 w 5711"/>
              <a:gd name="T5" fmla="*/ 2147483647 h 1413"/>
              <a:gd name="T6" fmla="*/ 2147483647 w 5711"/>
              <a:gd name="T7" fmla="*/ 2147483647 h 1413"/>
              <a:gd name="T8" fmla="*/ 2147483647 w 5711"/>
              <a:gd name="T9" fmla="*/ 2147483647 h 1413"/>
              <a:gd name="T10" fmla="*/ 2147483647 w 5711"/>
              <a:gd name="T11" fmla="*/ 2147483647 h 1413"/>
              <a:gd name="T12" fmla="*/ 2147483647 w 5711"/>
              <a:gd name="T13" fmla="*/ 2147483647 h 1413"/>
              <a:gd name="T14" fmla="*/ 2147483647 w 5711"/>
              <a:gd name="T15" fmla="*/ 2147483647 h 1413"/>
              <a:gd name="T16" fmla="*/ 2147483647 w 5711"/>
              <a:gd name="T17" fmla="*/ 2147483647 h 1413"/>
              <a:gd name="T18" fmla="*/ 2147483647 w 5711"/>
              <a:gd name="T19" fmla="*/ 2147483647 h 1413"/>
              <a:gd name="T20" fmla="*/ 2147483647 w 5711"/>
              <a:gd name="T21" fmla="*/ 2147483647 h 1413"/>
              <a:gd name="T22" fmla="*/ 2147483647 w 5711"/>
              <a:gd name="T23" fmla="*/ 2147483647 h 1413"/>
              <a:gd name="T24" fmla="*/ 2147483647 w 5711"/>
              <a:gd name="T25" fmla="*/ 2147483647 h 1413"/>
              <a:gd name="T26" fmla="*/ 2147483647 w 5711"/>
              <a:gd name="T27" fmla="*/ 2147483647 h 1413"/>
              <a:gd name="T28" fmla="*/ 2147483647 w 5711"/>
              <a:gd name="T29" fmla="*/ 2147483647 h 1413"/>
              <a:gd name="T30" fmla="*/ 2147483647 w 5711"/>
              <a:gd name="T31" fmla="*/ 2147483647 h 1413"/>
              <a:gd name="T32" fmla="*/ 2147483647 w 5711"/>
              <a:gd name="T33" fmla="*/ 2147483647 h 1413"/>
              <a:gd name="T34" fmla="*/ 2147483647 w 5711"/>
              <a:gd name="T35" fmla="*/ 2147483647 h 1413"/>
              <a:gd name="T36" fmla="*/ 2147483647 w 5711"/>
              <a:gd name="T37" fmla="*/ 2147483647 h 1413"/>
              <a:gd name="T38" fmla="*/ 2147483647 w 5711"/>
              <a:gd name="T39" fmla="*/ 2147483647 h 1413"/>
              <a:gd name="T40" fmla="*/ 2147483647 w 5711"/>
              <a:gd name="T41" fmla="*/ 2147483647 h 1413"/>
              <a:gd name="T42" fmla="*/ 2147483647 w 5711"/>
              <a:gd name="T43" fmla="*/ 2147483647 h 1413"/>
              <a:gd name="T44" fmla="*/ 2147483647 w 5711"/>
              <a:gd name="T45" fmla="*/ 2147483647 h 1413"/>
              <a:gd name="T46" fmla="*/ 2147483647 w 5711"/>
              <a:gd name="T47" fmla="*/ 2147483647 h 1413"/>
              <a:gd name="T48" fmla="*/ 2147483647 w 5711"/>
              <a:gd name="T49" fmla="*/ 2147483647 h 1413"/>
              <a:gd name="T50" fmla="*/ 2147483647 w 5711"/>
              <a:gd name="T51" fmla="*/ 2147483647 h 1413"/>
              <a:gd name="T52" fmla="*/ 2147483647 w 5711"/>
              <a:gd name="T53" fmla="*/ 2147483647 h 1413"/>
              <a:gd name="T54" fmla="*/ 2147483647 w 5711"/>
              <a:gd name="T55" fmla="*/ 2147483647 h 1413"/>
              <a:gd name="T56" fmla="*/ 2147483647 w 5711"/>
              <a:gd name="T57" fmla="*/ 2147483647 h 1413"/>
              <a:gd name="T58" fmla="*/ 2147483647 w 5711"/>
              <a:gd name="T59" fmla="*/ 2147483647 h 1413"/>
              <a:gd name="T60" fmla="*/ 2147483647 w 5711"/>
              <a:gd name="T61" fmla="*/ 2147483647 h 1413"/>
              <a:gd name="T62" fmla="*/ 2147483647 w 5711"/>
              <a:gd name="T63" fmla="*/ 2147483647 h 1413"/>
              <a:gd name="T64" fmla="*/ 2147483647 w 5711"/>
              <a:gd name="T65" fmla="*/ 2147483647 h 1413"/>
              <a:gd name="T66" fmla="*/ 2147483647 w 5711"/>
              <a:gd name="T67" fmla="*/ 2147483647 h 1413"/>
              <a:gd name="T68" fmla="*/ 2147483647 w 5711"/>
              <a:gd name="T69" fmla="*/ 2147483647 h 1413"/>
              <a:gd name="T70" fmla="*/ 2147483647 w 5711"/>
              <a:gd name="T71" fmla="*/ 2147483647 h 1413"/>
              <a:gd name="T72" fmla="*/ 2147483647 w 5711"/>
              <a:gd name="T73" fmla="*/ 2147483647 h 1413"/>
              <a:gd name="T74" fmla="*/ 2147483647 w 5711"/>
              <a:gd name="T75" fmla="*/ 2147483647 h 1413"/>
              <a:gd name="T76" fmla="*/ 2147483647 w 5711"/>
              <a:gd name="T77" fmla="*/ 2147483647 h 1413"/>
              <a:gd name="T78" fmla="*/ 2147483647 w 5711"/>
              <a:gd name="T79" fmla="*/ 2147483647 h 1413"/>
              <a:gd name="T80" fmla="*/ 2147483647 w 5711"/>
              <a:gd name="T81" fmla="*/ 2147483647 h 1413"/>
              <a:gd name="T82" fmla="*/ 2147483647 w 5711"/>
              <a:gd name="T83" fmla="*/ 2147483647 h 1413"/>
              <a:gd name="T84" fmla="*/ 2147483647 w 5711"/>
              <a:gd name="T85" fmla="*/ 2147483647 h 1413"/>
              <a:gd name="T86" fmla="*/ 2147483647 w 5711"/>
              <a:gd name="T87" fmla="*/ 2147483647 h 1413"/>
              <a:gd name="T88" fmla="*/ 2147483647 w 5711"/>
              <a:gd name="T89" fmla="*/ 0 h 1413"/>
              <a:gd name="T90" fmla="*/ 2147483647 w 5711"/>
              <a:gd name="T91" fmla="*/ 2147483647 h 1413"/>
              <a:gd name="T92" fmla="*/ 2147483647 w 5711"/>
              <a:gd name="T93" fmla="*/ 2147483647 h 1413"/>
              <a:gd name="T94" fmla="*/ 2147483647 w 5711"/>
              <a:gd name="T95" fmla="*/ 2147483647 h 1413"/>
              <a:gd name="T96" fmla="*/ 2147483647 w 5711"/>
              <a:gd name="T97" fmla="*/ 2147483647 h 1413"/>
              <a:gd name="T98" fmla="*/ 2147483647 w 5711"/>
              <a:gd name="T99" fmla="*/ 2147483647 h 1413"/>
              <a:gd name="T100" fmla="*/ 2147483647 w 5711"/>
              <a:gd name="T101" fmla="*/ 2147483647 h 1413"/>
              <a:gd name="T102" fmla="*/ 2147483647 w 5711"/>
              <a:gd name="T103" fmla="*/ 2147483647 h 1413"/>
              <a:gd name="T104" fmla="*/ 2147483647 w 5711"/>
              <a:gd name="T105" fmla="*/ 2147483647 h 1413"/>
              <a:gd name="T106" fmla="*/ 2147483647 w 5711"/>
              <a:gd name="T107" fmla="*/ 2147483647 h 1413"/>
              <a:gd name="T108" fmla="*/ 2147483647 w 5711"/>
              <a:gd name="T109" fmla="*/ 2147483647 h 1413"/>
              <a:gd name="T110" fmla="*/ 2147483647 w 5711"/>
              <a:gd name="T111" fmla="*/ 2147483647 h 1413"/>
              <a:gd name="T112" fmla="*/ 2147483647 w 5711"/>
              <a:gd name="T113" fmla="*/ 2147483647 h 141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11"/>
              <a:gd name="T172" fmla="*/ 0 h 1413"/>
              <a:gd name="T173" fmla="*/ 5711 w 5711"/>
              <a:gd name="T174" fmla="*/ 1413 h 141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11" h="1413">
                <a:moveTo>
                  <a:pt x="27" y="1412"/>
                </a:moveTo>
                <a:lnTo>
                  <a:pt x="27" y="1371"/>
                </a:lnTo>
                <a:lnTo>
                  <a:pt x="0" y="1371"/>
                </a:lnTo>
                <a:lnTo>
                  <a:pt x="27" y="1331"/>
                </a:lnTo>
                <a:lnTo>
                  <a:pt x="67" y="1291"/>
                </a:lnTo>
                <a:lnTo>
                  <a:pt x="67" y="1250"/>
                </a:lnTo>
                <a:lnTo>
                  <a:pt x="94" y="1250"/>
                </a:lnTo>
                <a:lnTo>
                  <a:pt x="94" y="1170"/>
                </a:lnTo>
                <a:lnTo>
                  <a:pt x="122" y="1170"/>
                </a:lnTo>
                <a:lnTo>
                  <a:pt x="122" y="1130"/>
                </a:lnTo>
                <a:lnTo>
                  <a:pt x="148" y="1089"/>
                </a:lnTo>
                <a:lnTo>
                  <a:pt x="148" y="1049"/>
                </a:lnTo>
                <a:lnTo>
                  <a:pt x="188" y="1009"/>
                </a:lnTo>
                <a:lnTo>
                  <a:pt x="215" y="1009"/>
                </a:lnTo>
                <a:lnTo>
                  <a:pt x="243" y="968"/>
                </a:lnTo>
                <a:lnTo>
                  <a:pt x="309" y="968"/>
                </a:lnTo>
                <a:lnTo>
                  <a:pt x="336" y="928"/>
                </a:lnTo>
                <a:lnTo>
                  <a:pt x="390" y="928"/>
                </a:lnTo>
                <a:lnTo>
                  <a:pt x="430" y="887"/>
                </a:lnTo>
                <a:lnTo>
                  <a:pt x="672" y="887"/>
                </a:lnTo>
                <a:lnTo>
                  <a:pt x="699" y="928"/>
                </a:lnTo>
                <a:lnTo>
                  <a:pt x="726" y="928"/>
                </a:lnTo>
                <a:lnTo>
                  <a:pt x="752" y="968"/>
                </a:lnTo>
                <a:lnTo>
                  <a:pt x="793" y="968"/>
                </a:lnTo>
                <a:lnTo>
                  <a:pt x="793" y="1009"/>
                </a:lnTo>
                <a:lnTo>
                  <a:pt x="873" y="1009"/>
                </a:lnTo>
                <a:lnTo>
                  <a:pt x="873" y="1049"/>
                </a:lnTo>
                <a:lnTo>
                  <a:pt x="994" y="1049"/>
                </a:lnTo>
                <a:lnTo>
                  <a:pt x="994" y="1089"/>
                </a:lnTo>
                <a:lnTo>
                  <a:pt x="1089" y="1089"/>
                </a:lnTo>
                <a:lnTo>
                  <a:pt x="1089" y="1130"/>
                </a:lnTo>
                <a:lnTo>
                  <a:pt x="1115" y="1130"/>
                </a:lnTo>
                <a:lnTo>
                  <a:pt x="1115" y="1049"/>
                </a:lnTo>
                <a:lnTo>
                  <a:pt x="1156" y="1049"/>
                </a:lnTo>
                <a:lnTo>
                  <a:pt x="1183" y="1009"/>
                </a:lnTo>
                <a:lnTo>
                  <a:pt x="1209" y="1009"/>
                </a:lnTo>
                <a:lnTo>
                  <a:pt x="1209" y="968"/>
                </a:lnTo>
                <a:lnTo>
                  <a:pt x="1277" y="968"/>
                </a:lnTo>
                <a:lnTo>
                  <a:pt x="1304" y="928"/>
                </a:lnTo>
                <a:lnTo>
                  <a:pt x="1357" y="928"/>
                </a:lnTo>
                <a:lnTo>
                  <a:pt x="1357" y="887"/>
                </a:lnTo>
                <a:lnTo>
                  <a:pt x="1398" y="887"/>
                </a:lnTo>
                <a:lnTo>
                  <a:pt x="1424" y="847"/>
                </a:lnTo>
                <a:lnTo>
                  <a:pt x="1451" y="847"/>
                </a:lnTo>
                <a:lnTo>
                  <a:pt x="1478" y="807"/>
                </a:lnTo>
                <a:lnTo>
                  <a:pt x="1478" y="726"/>
                </a:lnTo>
                <a:lnTo>
                  <a:pt x="1519" y="726"/>
                </a:lnTo>
                <a:lnTo>
                  <a:pt x="1519" y="686"/>
                </a:lnTo>
                <a:lnTo>
                  <a:pt x="1545" y="686"/>
                </a:lnTo>
                <a:lnTo>
                  <a:pt x="1572" y="645"/>
                </a:lnTo>
                <a:lnTo>
                  <a:pt x="1761" y="645"/>
                </a:lnTo>
                <a:lnTo>
                  <a:pt x="1761" y="686"/>
                </a:lnTo>
                <a:lnTo>
                  <a:pt x="1881" y="686"/>
                </a:lnTo>
                <a:lnTo>
                  <a:pt x="1881" y="726"/>
                </a:lnTo>
                <a:lnTo>
                  <a:pt x="1935" y="726"/>
                </a:lnTo>
                <a:lnTo>
                  <a:pt x="1962" y="766"/>
                </a:lnTo>
                <a:lnTo>
                  <a:pt x="1962" y="807"/>
                </a:lnTo>
                <a:lnTo>
                  <a:pt x="2056" y="807"/>
                </a:lnTo>
                <a:lnTo>
                  <a:pt x="2056" y="847"/>
                </a:lnTo>
                <a:lnTo>
                  <a:pt x="2083" y="847"/>
                </a:lnTo>
                <a:lnTo>
                  <a:pt x="2083" y="887"/>
                </a:lnTo>
                <a:lnTo>
                  <a:pt x="2150" y="887"/>
                </a:lnTo>
                <a:lnTo>
                  <a:pt x="2150" y="928"/>
                </a:lnTo>
                <a:lnTo>
                  <a:pt x="2177" y="968"/>
                </a:lnTo>
                <a:lnTo>
                  <a:pt x="2298" y="968"/>
                </a:lnTo>
                <a:lnTo>
                  <a:pt x="2325" y="1009"/>
                </a:lnTo>
                <a:lnTo>
                  <a:pt x="2419" y="1009"/>
                </a:lnTo>
                <a:lnTo>
                  <a:pt x="2446" y="968"/>
                </a:lnTo>
                <a:lnTo>
                  <a:pt x="2567" y="968"/>
                </a:lnTo>
                <a:lnTo>
                  <a:pt x="2607" y="928"/>
                </a:lnTo>
                <a:lnTo>
                  <a:pt x="2607" y="887"/>
                </a:lnTo>
                <a:lnTo>
                  <a:pt x="2634" y="887"/>
                </a:lnTo>
                <a:lnTo>
                  <a:pt x="2634" y="847"/>
                </a:lnTo>
                <a:lnTo>
                  <a:pt x="2660" y="807"/>
                </a:lnTo>
                <a:lnTo>
                  <a:pt x="2688" y="807"/>
                </a:lnTo>
                <a:lnTo>
                  <a:pt x="2688" y="726"/>
                </a:lnTo>
                <a:lnTo>
                  <a:pt x="2727" y="726"/>
                </a:lnTo>
                <a:lnTo>
                  <a:pt x="2727" y="686"/>
                </a:lnTo>
                <a:lnTo>
                  <a:pt x="2755" y="686"/>
                </a:lnTo>
                <a:lnTo>
                  <a:pt x="2755" y="645"/>
                </a:lnTo>
                <a:lnTo>
                  <a:pt x="2808" y="645"/>
                </a:lnTo>
                <a:lnTo>
                  <a:pt x="2808" y="565"/>
                </a:lnTo>
                <a:lnTo>
                  <a:pt x="2848" y="565"/>
                </a:lnTo>
                <a:lnTo>
                  <a:pt x="2876" y="524"/>
                </a:lnTo>
                <a:lnTo>
                  <a:pt x="2876" y="444"/>
                </a:lnTo>
                <a:lnTo>
                  <a:pt x="2902" y="444"/>
                </a:lnTo>
                <a:lnTo>
                  <a:pt x="2902" y="403"/>
                </a:lnTo>
                <a:lnTo>
                  <a:pt x="2969" y="403"/>
                </a:lnTo>
                <a:lnTo>
                  <a:pt x="2996" y="363"/>
                </a:lnTo>
                <a:lnTo>
                  <a:pt x="3332" y="363"/>
                </a:lnTo>
                <a:lnTo>
                  <a:pt x="3332" y="403"/>
                </a:lnTo>
                <a:lnTo>
                  <a:pt x="3359" y="403"/>
                </a:lnTo>
                <a:lnTo>
                  <a:pt x="3359" y="444"/>
                </a:lnTo>
                <a:lnTo>
                  <a:pt x="3386" y="444"/>
                </a:lnTo>
                <a:lnTo>
                  <a:pt x="3413" y="484"/>
                </a:lnTo>
                <a:lnTo>
                  <a:pt x="3413" y="524"/>
                </a:lnTo>
                <a:lnTo>
                  <a:pt x="3453" y="524"/>
                </a:lnTo>
                <a:lnTo>
                  <a:pt x="3453" y="565"/>
                </a:lnTo>
                <a:lnTo>
                  <a:pt x="3480" y="565"/>
                </a:lnTo>
                <a:lnTo>
                  <a:pt x="3480" y="605"/>
                </a:lnTo>
                <a:lnTo>
                  <a:pt x="3507" y="645"/>
                </a:lnTo>
                <a:lnTo>
                  <a:pt x="3534" y="645"/>
                </a:lnTo>
                <a:lnTo>
                  <a:pt x="3534" y="686"/>
                </a:lnTo>
                <a:lnTo>
                  <a:pt x="3574" y="686"/>
                </a:lnTo>
                <a:lnTo>
                  <a:pt x="3601" y="726"/>
                </a:lnTo>
                <a:lnTo>
                  <a:pt x="3628" y="726"/>
                </a:lnTo>
                <a:lnTo>
                  <a:pt x="3628" y="766"/>
                </a:lnTo>
                <a:lnTo>
                  <a:pt x="3654" y="807"/>
                </a:lnTo>
                <a:lnTo>
                  <a:pt x="3775" y="807"/>
                </a:lnTo>
                <a:lnTo>
                  <a:pt x="3816" y="847"/>
                </a:lnTo>
                <a:lnTo>
                  <a:pt x="3842" y="887"/>
                </a:lnTo>
                <a:lnTo>
                  <a:pt x="3991" y="887"/>
                </a:lnTo>
                <a:lnTo>
                  <a:pt x="4017" y="847"/>
                </a:lnTo>
                <a:lnTo>
                  <a:pt x="4058" y="807"/>
                </a:lnTo>
                <a:lnTo>
                  <a:pt x="4058" y="766"/>
                </a:lnTo>
                <a:lnTo>
                  <a:pt x="4084" y="726"/>
                </a:lnTo>
                <a:lnTo>
                  <a:pt x="4111" y="726"/>
                </a:lnTo>
                <a:lnTo>
                  <a:pt x="4111" y="645"/>
                </a:lnTo>
                <a:lnTo>
                  <a:pt x="4179" y="645"/>
                </a:lnTo>
                <a:lnTo>
                  <a:pt x="4179" y="605"/>
                </a:lnTo>
                <a:lnTo>
                  <a:pt x="4205" y="565"/>
                </a:lnTo>
                <a:lnTo>
                  <a:pt x="4205" y="524"/>
                </a:lnTo>
                <a:lnTo>
                  <a:pt x="4232" y="484"/>
                </a:lnTo>
                <a:lnTo>
                  <a:pt x="4232" y="444"/>
                </a:lnTo>
                <a:lnTo>
                  <a:pt x="4259" y="403"/>
                </a:lnTo>
                <a:lnTo>
                  <a:pt x="4259" y="363"/>
                </a:lnTo>
                <a:lnTo>
                  <a:pt x="4300" y="323"/>
                </a:lnTo>
                <a:lnTo>
                  <a:pt x="4300" y="201"/>
                </a:lnTo>
                <a:lnTo>
                  <a:pt x="4326" y="201"/>
                </a:lnTo>
                <a:lnTo>
                  <a:pt x="4380" y="121"/>
                </a:lnTo>
                <a:lnTo>
                  <a:pt x="4421" y="121"/>
                </a:lnTo>
                <a:lnTo>
                  <a:pt x="4421" y="81"/>
                </a:lnTo>
                <a:lnTo>
                  <a:pt x="4447" y="40"/>
                </a:lnTo>
                <a:lnTo>
                  <a:pt x="4447" y="0"/>
                </a:lnTo>
                <a:lnTo>
                  <a:pt x="4743" y="0"/>
                </a:lnTo>
                <a:lnTo>
                  <a:pt x="4743" y="40"/>
                </a:lnTo>
                <a:lnTo>
                  <a:pt x="4864" y="40"/>
                </a:lnTo>
                <a:lnTo>
                  <a:pt x="4904" y="81"/>
                </a:lnTo>
                <a:lnTo>
                  <a:pt x="4931" y="81"/>
                </a:lnTo>
                <a:lnTo>
                  <a:pt x="4931" y="121"/>
                </a:lnTo>
                <a:lnTo>
                  <a:pt x="4958" y="121"/>
                </a:lnTo>
                <a:lnTo>
                  <a:pt x="4958" y="161"/>
                </a:lnTo>
                <a:lnTo>
                  <a:pt x="4985" y="161"/>
                </a:lnTo>
                <a:lnTo>
                  <a:pt x="4985" y="242"/>
                </a:lnTo>
                <a:lnTo>
                  <a:pt x="5025" y="242"/>
                </a:lnTo>
                <a:lnTo>
                  <a:pt x="5025" y="323"/>
                </a:lnTo>
                <a:lnTo>
                  <a:pt x="5052" y="323"/>
                </a:lnTo>
                <a:lnTo>
                  <a:pt x="5052" y="403"/>
                </a:lnTo>
                <a:lnTo>
                  <a:pt x="5079" y="403"/>
                </a:lnTo>
                <a:lnTo>
                  <a:pt x="5079" y="444"/>
                </a:lnTo>
                <a:lnTo>
                  <a:pt x="5106" y="444"/>
                </a:lnTo>
                <a:lnTo>
                  <a:pt x="5106" y="524"/>
                </a:lnTo>
                <a:lnTo>
                  <a:pt x="5146" y="565"/>
                </a:lnTo>
                <a:lnTo>
                  <a:pt x="5173" y="686"/>
                </a:lnTo>
                <a:lnTo>
                  <a:pt x="5173" y="726"/>
                </a:lnTo>
                <a:lnTo>
                  <a:pt x="5200" y="726"/>
                </a:lnTo>
                <a:lnTo>
                  <a:pt x="5200" y="766"/>
                </a:lnTo>
                <a:lnTo>
                  <a:pt x="5227" y="766"/>
                </a:lnTo>
                <a:lnTo>
                  <a:pt x="5227" y="807"/>
                </a:lnTo>
                <a:lnTo>
                  <a:pt x="5267" y="807"/>
                </a:lnTo>
                <a:lnTo>
                  <a:pt x="5267" y="847"/>
                </a:lnTo>
                <a:lnTo>
                  <a:pt x="5294" y="887"/>
                </a:lnTo>
                <a:lnTo>
                  <a:pt x="5294" y="928"/>
                </a:lnTo>
                <a:lnTo>
                  <a:pt x="5348" y="928"/>
                </a:lnTo>
                <a:lnTo>
                  <a:pt x="5388" y="968"/>
                </a:lnTo>
                <a:lnTo>
                  <a:pt x="5415" y="968"/>
                </a:lnTo>
                <a:lnTo>
                  <a:pt x="5415" y="1009"/>
                </a:lnTo>
                <a:lnTo>
                  <a:pt x="5415" y="968"/>
                </a:lnTo>
                <a:lnTo>
                  <a:pt x="5629" y="968"/>
                </a:lnTo>
                <a:lnTo>
                  <a:pt x="5629" y="1009"/>
                </a:lnTo>
                <a:lnTo>
                  <a:pt x="5710" y="1009"/>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3327" name="Freeform 20"/>
          <p:cNvSpPr>
            <a:spLocks/>
          </p:cNvSpPr>
          <p:nvPr/>
        </p:nvSpPr>
        <p:spPr bwMode="auto">
          <a:xfrm>
            <a:off x="1703784" y="5011739"/>
            <a:ext cx="7265194" cy="274637"/>
          </a:xfrm>
          <a:custGeom>
            <a:avLst/>
            <a:gdLst>
              <a:gd name="T0" fmla="*/ 2147483647 w 5805"/>
              <a:gd name="T1" fmla="*/ 2147483647 h 243"/>
              <a:gd name="T2" fmla="*/ 2147483647 w 5805"/>
              <a:gd name="T3" fmla="*/ 2147483647 h 243"/>
              <a:gd name="T4" fmla="*/ 2147483647 w 5805"/>
              <a:gd name="T5" fmla="*/ 2147483647 h 243"/>
              <a:gd name="T6" fmla="*/ 2147483647 w 5805"/>
              <a:gd name="T7" fmla="*/ 2147483647 h 243"/>
              <a:gd name="T8" fmla="*/ 2147483647 w 5805"/>
              <a:gd name="T9" fmla="*/ 2147483647 h 243"/>
              <a:gd name="T10" fmla="*/ 2147483647 w 5805"/>
              <a:gd name="T11" fmla="*/ 2147483647 h 243"/>
              <a:gd name="T12" fmla="*/ 2147483647 w 5805"/>
              <a:gd name="T13" fmla="*/ 2147483647 h 243"/>
              <a:gd name="T14" fmla="*/ 2147483647 w 5805"/>
              <a:gd name="T15" fmla="*/ 2147483647 h 243"/>
              <a:gd name="T16" fmla="*/ 2147483647 w 5805"/>
              <a:gd name="T17" fmla="*/ 2147483647 h 243"/>
              <a:gd name="T18" fmla="*/ 2147483647 w 5805"/>
              <a:gd name="T19" fmla="*/ 2147483647 h 243"/>
              <a:gd name="T20" fmla="*/ 2147483647 w 5805"/>
              <a:gd name="T21" fmla="*/ 2147483647 h 243"/>
              <a:gd name="T22" fmla="*/ 2147483647 w 5805"/>
              <a:gd name="T23" fmla="*/ 2147483647 h 243"/>
              <a:gd name="T24" fmla="*/ 2147483647 w 5805"/>
              <a:gd name="T25" fmla="*/ 2147483647 h 243"/>
              <a:gd name="T26" fmla="*/ 2147483647 w 5805"/>
              <a:gd name="T27" fmla="*/ 2147483647 h 243"/>
              <a:gd name="T28" fmla="*/ 2147483647 w 5805"/>
              <a:gd name="T29" fmla="*/ 2147483647 h 243"/>
              <a:gd name="T30" fmla="*/ 2147483647 w 5805"/>
              <a:gd name="T31" fmla="*/ 2147483647 h 243"/>
              <a:gd name="T32" fmla="*/ 2147483647 w 5805"/>
              <a:gd name="T33" fmla="*/ 2147483647 h 243"/>
              <a:gd name="T34" fmla="*/ 2147483647 w 5805"/>
              <a:gd name="T35" fmla="*/ 2147483647 h 243"/>
              <a:gd name="T36" fmla="*/ 2147483647 w 5805"/>
              <a:gd name="T37" fmla="*/ 2147483647 h 243"/>
              <a:gd name="T38" fmla="*/ 2147483647 w 5805"/>
              <a:gd name="T39" fmla="*/ 2147483647 h 243"/>
              <a:gd name="T40" fmla="*/ 2147483647 w 5805"/>
              <a:gd name="T41" fmla="*/ 2147483647 h 243"/>
              <a:gd name="T42" fmla="*/ 2147483647 w 5805"/>
              <a:gd name="T43" fmla="*/ 2147483647 h 243"/>
              <a:gd name="T44" fmla="*/ 2147483647 w 5805"/>
              <a:gd name="T45" fmla="*/ 2147483647 h 243"/>
              <a:gd name="T46" fmla="*/ 2147483647 w 5805"/>
              <a:gd name="T47" fmla="*/ 2147483647 h 243"/>
              <a:gd name="T48" fmla="*/ 2147483647 w 5805"/>
              <a:gd name="T49" fmla="*/ 2147483647 h 243"/>
              <a:gd name="T50" fmla="*/ 2147483647 w 5805"/>
              <a:gd name="T51" fmla="*/ 2147483647 h 243"/>
              <a:gd name="T52" fmla="*/ 2147483647 w 5805"/>
              <a:gd name="T53" fmla="*/ 2147483647 h 243"/>
              <a:gd name="T54" fmla="*/ 2147483647 w 5805"/>
              <a:gd name="T55" fmla="*/ 2147483647 h 243"/>
              <a:gd name="T56" fmla="*/ 2147483647 w 5805"/>
              <a:gd name="T57" fmla="*/ 2147483647 h 243"/>
              <a:gd name="T58" fmla="*/ 2147483647 w 5805"/>
              <a:gd name="T59" fmla="*/ 2147483647 h 243"/>
              <a:gd name="T60" fmla="*/ 2147483647 w 5805"/>
              <a:gd name="T61" fmla="*/ 2147483647 h 243"/>
              <a:gd name="T62" fmla="*/ 2147483647 w 5805"/>
              <a:gd name="T63" fmla="*/ 2147483647 h 243"/>
              <a:gd name="T64" fmla="*/ 2147483647 w 5805"/>
              <a:gd name="T65" fmla="*/ 2147483647 h 243"/>
              <a:gd name="T66" fmla="*/ 2147483647 w 5805"/>
              <a:gd name="T67" fmla="*/ 2147483647 h 243"/>
              <a:gd name="T68" fmla="*/ 2147483647 w 5805"/>
              <a:gd name="T69" fmla="*/ 2147483647 h 243"/>
              <a:gd name="T70" fmla="*/ 2147483647 w 5805"/>
              <a:gd name="T71" fmla="*/ 2147483647 h 243"/>
              <a:gd name="T72" fmla="*/ 2147483647 w 5805"/>
              <a:gd name="T73" fmla="*/ 2147483647 h 243"/>
              <a:gd name="T74" fmla="*/ 2147483647 w 5805"/>
              <a:gd name="T75" fmla="*/ 2147483647 h 243"/>
              <a:gd name="T76" fmla="*/ 2147483647 w 5805"/>
              <a:gd name="T77" fmla="*/ 2147483647 h 243"/>
              <a:gd name="T78" fmla="*/ 2147483647 w 5805"/>
              <a:gd name="T79" fmla="*/ 2147483647 h 243"/>
              <a:gd name="T80" fmla="*/ 2147483647 w 5805"/>
              <a:gd name="T81" fmla="*/ 2147483647 h 243"/>
              <a:gd name="T82" fmla="*/ 2147483647 w 5805"/>
              <a:gd name="T83" fmla="*/ 2147483647 h 243"/>
              <a:gd name="T84" fmla="*/ 2147483647 w 5805"/>
              <a:gd name="T85" fmla="*/ 2147483647 h 243"/>
              <a:gd name="T86" fmla="*/ 2147483647 w 5805"/>
              <a:gd name="T87" fmla="*/ 2147483647 h 243"/>
              <a:gd name="T88" fmla="*/ 2147483647 w 5805"/>
              <a:gd name="T89" fmla="*/ 2147483647 h 243"/>
              <a:gd name="T90" fmla="*/ 2147483647 w 5805"/>
              <a:gd name="T91" fmla="*/ 2147483647 h 243"/>
              <a:gd name="T92" fmla="*/ 2147483647 w 5805"/>
              <a:gd name="T93" fmla="*/ 2147483647 h 243"/>
              <a:gd name="T94" fmla="*/ 2147483647 w 5805"/>
              <a:gd name="T95" fmla="*/ 2147483647 h 24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805"/>
              <a:gd name="T145" fmla="*/ 0 h 243"/>
              <a:gd name="T146" fmla="*/ 5805 w 5805"/>
              <a:gd name="T147" fmla="*/ 243 h 24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805" h="243">
                <a:moveTo>
                  <a:pt x="0" y="242"/>
                </a:moveTo>
                <a:lnTo>
                  <a:pt x="4" y="241"/>
                </a:lnTo>
                <a:lnTo>
                  <a:pt x="16" y="236"/>
                </a:lnTo>
                <a:lnTo>
                  <a:pt x="35" y="228"/>
                </a:lnTo>
                <a:lnTo>
                  <a:pt x="61" y="218"/>
                </a:lnTo>
                <a:lnTo>
                  <a:pt x="91" y="207"/>
                </a:lnTo>
                <a:lnTo>
                  <a:pt x="125" y="193"/>
                </a:lnTo>
                <a:lnTo>
                  <a:pt x="164" y="178"/>
                </a:lnTo>
                <a:lnTo>
                  <a:pt x="205" y="163"/>
                </a:lnTo>
                <a:lnTo>
                  <a:pt x="247" y="149"/>
                </a:lnTo>
                <a:lnTo>
                  <a:pt x="290" y="134"/>
                </a:lnTo>
                <a:lnTo>
                  <a:pt x="332" y="121"/>
                </a:lnTo>
                <a:lnTo>
                  <a:pt x="374" y="108"/>
                </a:lnTo>
                <a:lnTo>
                  <a:pt x="413" y="97"/>
                </a:lnTo>
                <a:lnTo>
                  <a:pt x="450" y="89"/>
                </a:lnTo>
                <a:lnTo>
                  <a:pt x="482" y="83"/>
                </a:lnTo>
                <a:lnTo>
                  <a:pt x="511" y="80"/>
                </a:lnTo>
                <a:lnTo>
                  <a:pt x="536" y="82"/>
                </a:lnTo>
                <a:lnTo>
                  <a:pt x="564" y="85"/>
                </a:lnTo>
                <a:lnTo>
                  <a:pt x="594" y="91"/>
                </a:lnTo>
                <a:lnTo>
                  <a:pt x="626" y="98"/>
                </a:lnTo>
                <a:lnTo>
                  <a:pt x="659" y="108"/>
                </a:lnTo>
                <a:lnTo>
                  <a:pt x="694" y="118"/>
                </a:lnTo>
                <a:lnTo>
                  <a:pt x="729" y="129"/>
                </a:lnTo>
                <a:lnTo>
                  <a:pt x="766" y="140"/>
                </a:lnTo>
                <a:lnTo>
                  <a:pt x="801" y="152"/>
                </a:lnTo>
                <a:lnTo>
                  <a:pt x="836" y="164"/>
                </a:lnTo>
                <a:lnTo>
                  <a:pt x="870" y="174"/>
                </a:lnTo>
                <a:lnTo>
                  <a:pt x="904" y="184"/>
                </a:lnTo>
                <a:lnTo>
                  <a:pt x="936" y="192"/>
                </a:lnTo>
                <a:lnTo>
                  <a:pt x="966" y="198"/>
                </a:lnTo>
                <a:lnTo>
                  <a:pt x="995" y="201"/>
                </a:lnTo>
                <a:lnTo>
                  <a:pt x="1021" y="201"/>
                </a:lnTo>
                <a:lnTo>
                  <a:pt x="1050" y="200"/>
                </a:lnTo>
                <a:lnTo>
                  <a:pt x="1082" y="194"/>
                </a:lnTo>
                <a:lnTo>
                  <a:pt x="1116" y="187"/>
                </a:lnTo>
                <a:lnTo>
                  <a:pt x="1153" y="176"/>
                </a:lnTo>
                <a:lnTo>
                  <a:pt x="1191" y="163"/>
                </a:lnTo>
                <a:lnTo>
                  <a:pt x="1229" y="150"/>
                </a:lnTo>
                <a:lnTo>
                  <a:pt x="1270" y="135"/>
                </a:lnTo>
                <a:lnTo>
                  <a:pt x="1310" y="119"/>
                </a:lnTo>
                <a:lnTo>
                  <a:pt x="1349" y="106"/>
                </a:lnTo>
                <a:lnTo>
                  <a:pt x="1390" y="91"/>
                </a:lnTo>
                <a:lnTo>
                  <a:pt x="1429" y="77"/>
                </a:lnTo>
                <a:lnTo>
                  <a:pt x="1467" y="65"/>
                </a:lnTo>
                <a:lnTo>
                  <a:pt x="1502" y="55"/>
                </a:lnTo>
                <a:lnTo>
                  <a:pt x="1537" y="47"/>
                </a:lnTo>
                <a:lnTo>
                  <a:pt x="1570" y="42"/>
                </a:lnTo>
                <a:lnTo>
                  <a:pt x="1599" y="40"/>
                </a:lnTo>
                <a:lnTo>
                  <a:pt x="1624" y="43"/>
                </a:lnTo>
                <a:lnTo>
                  <a:pt x="1653" y="48"/>
                </a:lnTo>
                <a:lnTo>
                  <a:pt x="1683" y="56"/>
                </a:lnTo>
                <a:lnTo>
                  <a:pt x="1715" y="66"/>
                </a:lnTo>
                <a:lnTo>
                  <a:pt x="1749" y="80"/>
                </a:lnTo>
                <a:lnTo>
                  <a:pt x="1783" y="93"/>
                </a:lnTo>
                <a:lnTo>
                  <a:pt x="1818" y="109"/>
                </a:lnTo>
                <a:lnTo>
                  <a:pt x="1854" y="123"/>
                </a:lnTo>
                <a:lnTo>
                  <a:pt x="1889" y="138"/>
                </a:lnTo>
                <a:lnTo>
                  <a:pt x="1924" y="153"/>
                </a:lnTo>
                <a:lnTo>
                  <a:pt x="1957" y="167"/>
                </a:lnTo>
                <a:lnTo>
                  <a:pt x="1992" y="178"/>
                </a:lnTo>
                <a:lnTo>
                  <a:pt x="2023" y="189"/>
                </a:lnTo>
                <a:lnTo>
                  <a:pt x="2054" y="196"/>
                </a:lnTo>
                <a:lnTo>
                  <a:pt x="2082" y="201"/>
                </a:lnTo>
                <a:lnTo>
                  <a:pt x="2109" y="201"/>
                </a:lnTo>
                <a:lnTo>
                  <a:pt x="2131" y="200"/>
                </a:lnTo>
                <a:lnTo>
                  <a:pt x="2155" y="195"/>
                </a:lnTo>
                <a:lnTo>
                  <a:pt x="2180" y="187"/>
                </a:lnTo>
                <a:lnTo>
                  <a:pt x="2208" y="177"/>
                </a:lnTo>
                <a:lnTo>
                  <a:pt x="2235" y="165"/>
                </a:lnTo>
                <a:lnTo>
                  <a:pt x="2264" y="152"/>
                </a:lnTo>
                <a:lnTo>
                  <a:pt x="2294" y="137"/>
                </a:lnTo>
                <a:lnTo>
                  <a:pt x="2324" y="121"/>
                </a:lnTo>
                <a:lnTo>
                  <a:pt x="2353" y="108"/>
                </a:lnTo>
                <a:lnTo>
                  <a:pt x="2382" y="93"/>
                </a:lnTo>
                <a:lnTo>
                  <a:pt x="2410" y="80"/>
                </a:lnTo>
                <a:lnTo>
                  <a:pt x="2440" y="66"/>
                </a:lnTo>
                <a:lnTo>
                  <a:pt x="2465" y="56"/>
                </a:lnTo>
                <a:lnTo>
                  <a:pt x="2492" y="48"/>
                </a:lnTo>
                <a:lnTo>
                  <a:pt x="2516" y="43"/>
                </a:lnTo>
                <a:lnTo>
                  <a:pt x="2539" y="40"/>
                </a:lnTo>
                <a:lnTo>
                  <a:pt x="2565" y="42"/>
                </a:lnTo>
                <a:lnTo>
                  <a:pt x="2593" y="47"/>
                </a:lnTo>
                <a:lnTo>
                  <a:pt x="2623" y="55"/>
                </a:lnTo>
                <a:lnTo>
                  <a:pt x="2656" y="65"/>
                </a:lnTo>
                <a:lnTo>
                  <a:pt x="2689" y="79"/>
                </a:lnTo>
                <a:lnTo>
                  <a:pt x="2723" y="92"/>
                </a:lnTo>
                <a:lnTo>
                  <a:pt x="2758" y="108"/>
                </a:lnTo>
                <a:lnTo>
                  <a:pt x="2794" y="123"/>
                </a:lnTo>
                <a:lnTo>
                  <a:pt x="2829" y="139"/>
                </a:lnTo>
                <a:lnTo>
                  <a:pt x="2865" y="154"/>
                </a:lnTo>
                <a:lnTo>
                  <a:pt x="2898" y="168"/>
                </a:lnTo>
                <a:lnTo>
                  <a:pt x="2932" y="180"/>
                </a:lnTo>
                <a:lnTo>
                  <a:pt x="2964" y="191"/>
                </a:lnTo>
                <a:lnTo>
                  <a:pt x="2994" y="198"/>
                </a:lnTo>
                <a:lnTo>
                  <a:pt x="3023" y="201"/>
                </a:lnTo>
                <a:lnTo>
                  <a:pt x="3050" y="201"/>
                </a:lnTo>
                <a:lnTo>
                  <a:pt x="3071" y="199"/>
                </a:lnTo>
                <a:lnTo>
                  <a:pt x="3095" y="191"/>
                </a:lnTo>
                <a:lnTo>
                  <a:pt x="3120" y="181"/>
                </a:lnTo>
                <a:lnTo>
                  <a:pt x="3147" y="169"/>
                </a:lnTo>
                <a:lnTo>
                  <a:pt x="3173" y="155"/>
                </a:lnTo>
                <a:lnTo>
                  <a:pt x="3201" y="138"/>
                </a:lnTo>
                <a:lnTo>
                  <a:pt x="3228" y="121"/>
                </a:lnTo>
                <a:lnTo>
                  <a:pt x="3257" y="102"/>
                </a:lnTo>
                <a:lnTo>
                  <a:pt x="3285" y="85"/>
                </a:lnTo>
                <a:lnTo>
                  <a:pt x="3313" y="68"/>
                </a:lnTo>
                <a:lnTo>
                  <a:pt x="3340" y="52"/>
                </a:lnTo>
                <a:lnTo>
                  <a:pt x="3368" y="36"/>
                </a:lnTo>
                <a:lnTo>
                  <a:pt x="3393" y="22"/>
                </a:lnTo>
                <a:lnTo>
                  <a:pt x="3419" y="12"/>
                </a:lnTo>
                <a:lnTo>
                  <a:pt x="3443" y="5"/>
                </a:lnTo>
                <a:lnTo>
                  <a:pt x="3466" y="0"/>
                </a:lnTo>
                <a:lnTo>
                  <a:pt x="3495" y="0"/>
                </a:lnTo>
                <a:lnTo>
                  <a:pt x="3527" y="4"/>
                </a:lnTo>
                <a:lnTo>
                  <a:pt x="3561" y="12"/>
                </a:lnTo>
                <a:lnTo>
                  <a:pt x="3598" y="21"/>
                </a:lnTo>
                <a:lnTo>
                  <a:pt x="3636" y="34"/>
                </a:lnTo>
                <a:lnTo>
                  <a:pt x="3674" y="47"/>
                </a:lnTo>
                <a:lnTo>
                  <a:pt x="3714" y="63"/>
                </a:lnTo>
                <a:lnTo>
                  <a:pt x="3755" y="77"/>
                </a:lnTo>
                <a:lnTo>
                  <a:pt x="3794" y="94"/>
                </a:lnTo>
                <a:lnTo>
                  <a:pt x="3835" y="110"/>
                </a:lnTo>
                <a:lnTo>
                  <a:pt x="3874" y="125"/>
                </a:lnTo>
                <a:lnTo>
                  <a:pt x="3912" y="137"/>
                </a:lnTo>
                <a:lnTo>
                  <a:pt x="3947" y="148"/>
                </a:lnTo>
                <a:lnTo>
                  <a:pt x="3982" y="156"/>
                </a:lnTo>
                <a:lnTo>
                  <a:pt x="4014" y="161"/>
                </a:lnTo>
                <a:lnTo>
                  <a:pt x="4044" y="161"/>
                </a:lnTo>
                <a:lnTo>
                  <a:pt x="4067" y="160"/>
                </a:lnTo>
                <a:lnTo>
                  <a:pt x="4093" y="154"/>
                </a:lnTo>
                <a:lnTo>
                  <a:pt x="4120" y="145"/>
                </a:lnTo>
                <a:lnTo>
                  <a:pt x="4149" y="134"/>
                </a:lnTo>
                <a:lnTo>
                  <a:pt x="4178" y="122"/>
                </a:lnTo>
                <a:lnTo>
                  <a:pt x="4209" y="109"/>
                </a:lnTo>
                <a:lnTo>
                  <a:pt x="4240" y="94"/>
                </a:lnTo>
                <a:lnTo>
                  <a:pt x="4272" y="78"/>
                </a:lnTo>
                <a:lnTo>
                  <a:pt x="4303" y="65"/>
                </a:lnTo>
                <a:lnTo>
                  <a:pt x="4334" y="50"/>
                </a:lnTo>
                <a:lnTo>
                  <a:pt x="4365" y="37"/>
                </a:lnTo>
                <a:lnTo>
                  <a:pt x="4395" y="24"/>
                </a:lnTo>
                <a:lnTo>
                  <a:pt x="4423" y="15"/>
                </a:lnTo>
                <a:lnTo>
                  <a:pt x="4451" y="7"/>
                </a:lnTo>
                <a:lnTo>
                  <a:pt x="4476" y="2"/>
                </a:lnTo>
                <a:lnTo>
                  <a:pt x="4501" y="0"/>
                </a:lnTo>
                <a:lnTo>
                  <a:pt x="4520" y="3"/>
                </a:lnTo>
                <a:lnTo>
                  <a:pt x="4542" y="8"/>
                </a:lnTo>
                <a:lnTo>
                  <a:pt x="4565" y="17"/>
                </a:lnTo>
                <a:lnTo>
                  <a:pt x="4590" y="27"/>
                </a:lnTo>
                <a:lnTo>
                  <a:pt x="4616" y="40"/>
                </a:lnTo>
                <a:lnTo>
                  <a:pt x="4641" y="53"/>
                </a:lnTo>
                <a:lnTo>
                  <a:pt x="4668" y="68"/>
                </a:lnTo>
                <a:lnTo>
                  <a:pt x="4695" y="82"/>
                </a:lnTo>
                <a:lnTo>
                  <a:pt x="4720" y="97"/>
                </a:lnTo>
                <a:lnTo>
                  <a:pt x="4748" y="112"/>
                </a:lnTo>
                <a:lnTo>
                  <a:pt x="4773" y="126"/>
                </a:lnTo>
                <a:lnTo>
                  <a:pt x="4799" y="137"/>
                </a:lnTo>
                <a:lnTo>
                  <a:pt x="4823" y="148"/>
                </a:lnTo>
                <a:lnTo>
                  <a:pt x="4847" y="156"/>
                </a:lnTo>
                <a:lnTo>
                  <a:pt x="4869" y="161"/>
                </a:lnTo>
                <a:lnTo>
                  <a:pt x="4890" y="161"/>
                </a:lnTo>
                <a:lnTo>
                  <a:pt x="4909" y="160"/>
                </a:lnTo>
                <a:lnTo>
                  <a:pt x="4930" y="155"/>
                </a:lnTo>
                <a:lnTo>
                  <a:pt x="4951" y="147"/>
                </a:lnTo>
                <a:lnTo>
                  <a:pt x="4974" y="136"/>
                </a:lnTo>
                <a:lnTo>
                  <a:pt x="4998" y="125"/>
                </a:lnTo>
                <a:lnTo>
                  <a:pt x="5021" y="112"/>
                </a:lnTo>
                <a:lnTo>
                  <a:pt x="5046" y="97"/>
                </a:lnTo>
                <a:lnTo>
                  <a:pt x="5071" y="81"/>
                </a:lnTo>
                <a:lnTo>
                  <a:pt x="5095" y="68"/>
                </a:lnTo>
                <a:lnTo>
                  <a:pt x="5120" y="53"/>
                </a:lnTo>
                <a:lnTo>
                  <a:pt x="5144" y="39"/>
                </a:lnTo>
                <a:lnTo>
                  <a:pt x="5168" y="27"/>
                </a:lnTo>
                <a:lnTo>
                  <a:pt x="5190" y="16"/>
                </a:lnTo>
                <a:lnTo>
                  <a:pt x="5213" y="7"/>
                </a:lnTo>
                <a:lnTo>
                  <a:pt x="5233" y="2"/>
                </a:lnTo>
                <a:lnTo>
                  <a:pt x="5253" y="0"/>
                </a:lnTo>
                <a:lnTo>
                  <a:pt x="5283" y="2"/>
                </a:lnTo>
                <a:lnTo>
                  <a:pt x="5318" y="7"/>
                </a:lnTo>
                <a:lnTo>
                  <a:pt x="5356" y="17"/>
                </a:lnTo>
                <a:lnTo>
                  <a:pt x="5400" y="29"/>
                </a:lnTo>
                <a:lnTo>
                  <a:pt x="5445" y="46"/>
                </a:lnTo>
                <a:lnTo>
                  <a:pt x="5491" y="63"/>
                </a:lnTo>
                <a:lnTo>
                  <a:pt x="5537" y="81"/>
                </a:lnTo>
                <a:lnTo>
                  <a:pt x="5583" y="99"/>
                </a:lnTo>
                <a:lnTo>
                  <a:pt x="5626" y="118"/>
                </a:lnTo>
                <a:lnTo>
                  <a:pt x="5667" y="137"/>
                </a:lnTo>
                <a:lnTo>
                  <a:pt x="5704" y="155"/>
                </a:lnTo>
                <a:lnTo>
                  <a:pt x="5737" y="170"/>
                </a:lnTo>
                <a:lnTo>
                  <a:pt x="5764" y="184"/>
                </a:lnTo>
                <a:lnTo>
                  <a:pt x="5786" y="193"/>
                </a:lnTo>
                <a:lnTo>
                  <a:pt x="5798" y="200"/>
                </a:lnTo>
                <a:lnTo>
                  <a:pt x="5804" y="20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3328" name="Freeform 29"/>
          <p:cNvSpPr>
            <a:spLocks/>
          </p:cNvSpPr>
          <p:nvPr/>
        </p:nvSpPr>
        <p:spPr bwMode="auto">
          <a:xfrm>
            <a:off x="1918097" y="5257800"/>
            <a:ext cx="1244799" cy="184150"/>
          </a:xfrm>
          <a:custGeom>
            <a:avLst/>
            <a:gdLst>
              <a:gd name="T0" fmla="*/ 2147483647 w 995"/>
              <a:gd name="T1" fmla="*/ 2147483647 h 163"/>
              <a:gd name="T2" fmla="*/ 2147483647 w 995"/>
              <a:gd name="T3" fmla="*/ 2147483647 h 163"/>
              <a:gd name="T4" fmla="*/ 2147483647 w 995"/>
              <a:gd name="T5" fmla="*/ 2147483647 h 163"/>
              <a:gd name="T6" fmla="*/ 2147483647 w 995"/>
              <a:gd name="T7" fmla="*/ 2147483647 h 163"/>
              <a:gd name="T8" fmla="*/ 2147483647 w 995"/>
              <a:gd name="T9" fmla="*/ 2147483647 h 163"/>
              <a:gd name="T10" fmla="*/ 2147483647 w 995"/>
              <a:gd name="T11" fmla="*/ 2147483647 h 163"/>
              <a:gd name="T12" fmla="*/ 2147483647 w 995"/>
              <a:gd name="T13" fmla="*/ 2147483647 h 163"/>
              <a:gd name="T14" fmla="*/ 2147483647 w 995"/>
              <a:gd name="T15" fmla="*/ 2147483647 h 163"/>
              <a:gd name="T16" fmla="*/ 2147483647 w 995"/>
              <a:gd name="T17" fmla="*/ 2147483647 h 163"/>
              <a:gd name="T18" fmla="*/ 2147483647 w 995"/>
              <a:gd name="T19" fmla="*/ 2147483647 h 163"/>
              <a:gd name="T20" fmla="*/ 2147483647 w 995"/>
              <a:gd name="T21" fmla="*/ 2147483647 h 163"/>
              <a:gd name="T22" fmla="*/ 2147483647 w 995"/>
              <a:gd name="T23" fmla="*/ 2147483647 h 163"/>
              <a:gd name="T24" fmla="*/ 2147483647 w 995"/>
              <a:gd name="T25" fmla="*/ 2147483647 h 163"/>
              <a:gd name="T26" fmla="*/ 2147483647 w 995"/>
              <a:gd name="T27" fmla="*/ 2147483647 h 163"/>
              <a:gd name="T28" fmla="*/ 2147483647 w 995"/>
              <a:gd name="T29" fmla="*/ 2147483647 h 163"/>
              <a:gd name="T30" fmla="*/ 2147483647 w 995"/>
              <a:gd name="T31" fmla="*/ 2147483647 h 163"/>
              <a:gd name="T32" fmla="*/ 2147483647 w 995"/>
              <a:gd name="T33" fmla="*/ 2147483647 h 163"/>
              <a:gd name="T34" fmla="*/ 2147483647 w 995"/>
              <a:gd name="T35" fmla="*/ 2147483647 h 163"/>
              <a:gd name="T36" fmla="*/ 2147483647 w 995"/>
              <a:gd name="T37" fmla="*/ 2147483647 h 163"/>
              <a:gd name="T38" fmla="*/ 2147483647 w 995"/>
              <a:gd name="T39" fmla="*/ 2147483647 h 163"/>
              <a:gd name="T40" fmla="*/ 2147483647 w 995"/>
              <a:gd name="T41" fmla="*/ 2147483647 h 163"/>
              <a:gd name="T42" fmla="*/ 2147483647 w 995"/>
              <a:gd name="T43" fmla="*/ 2147483647 h 163"/>
              <a:gd name="T44" fmla="*/ 2147483647 w 995"/>
              <a:gd name="T45" fmla="*/ 2147483647 h 163"/>
              <a:gd name="T46" fmla="*/ 2147483647 w 995"/>
              <a:gd name="T47" fmla="*/ 2147483647 h 163"/>
              <a:gd name="T48" fmla="*/ 2147483647 w 995"/>
              <a:gd name="T49" fmla="*/ 2147483647 h 163"/>
              <a:gd name="T50" fmla="*/ 2147483647 w 995"/>
              <a:gd name="T51" fmla="*/ 2147483647 h 163"/>
              <a:gd name="T52" fmla="*/ 2147483647 w 995"/>
              <a:gd name="T53" fmla="*/ 2147483647 h 163"/>
              <a:gd name="T54" fmla="*/ 2147483647 w 995"/>
              <a:gd name="T55" fmla="*/ 2147483647 h 163"/>
              <a:gd name="T56" fmla="*/ 2147483647 w 995"/>
              <a:gd name="T57" fmla="*/ 2147483647 h 163"/>
              <a:gd name="T58" fmla="*/ 2147483647 w 995"/>
              <a:gd name="T59" fmla="*/ 2147483647 h 163"/>
              <a:gd name="T60" fmla="*/ 2147483647 w 995"/>
              <a:gd name="T61" fmla="*/ 2147483647 h 163"/>
              <a:gd name="T62" fmla="*/ 2147483647 w 995"/>
              <a:gd name="T63" fmla="*/ 2147483647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5"/>
              <a:gd name="T97" fmla="*/ 0 h 163"/>
              <a:gd name="T98" fmla="*/ 995 w 995"/>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5" h="163">
                <a:moveTo>
                  <a:pt x="0" y="41"/>
                </a:moveTo>
                <a:lnTo>
                  <a:pt x="1" y="42"/>
                </a:lnTo>
                <a:lnTo>
                  <a:pt x="4" y="47"/>
                </a:lnTo>
                <a:lnTo>
                  <a:pt x="8" y="53"/>
                </a:lnTo>
                <a:lnTo>
                  <a:pt x="16" y="59"/>
                </a:lnTo>
                <a:lnTo>
                  <a:pt x="24" y="69"/>
                </a:lnTo>
                <a:lnTo>
                  <a:pt x="34" y="79"/>
                </a:lnTo>
                <a:lnTo>
                  <a:pt x="44" y="90"/>
                </a:lnTo>
                <a:lnTo>
                  <a:pt x="56" y="100"/>
                </a:lnTo>
                <a:lnTo>
                  <a:pt x="68" y="111"/>
                </a:lnTo>
                <a:lnTo>
                  <a:pt x="79" y="122"/>
                </a:lnTo>
                <a:lnTo>
                  <a:pt x="91" y="132"/>
                </a:lnTo>
                <a:lnTo>
                  <a:pt x="105" y="141"/>
                </a:lnTo>
                <a:lnTo>
                  <a:pt x="116" y="149"/>
                </a:lnTo>
                <a:lnTo>
                  <a:pt x="127" y="156"/>
                </a:lnTo>
                <a:lnTo>
                  <a:pt x="138" y="160"/>
                </a:lnTo>
                <a:lnTo>
                  <a:pt x="148" y="161"/>
                </a:lnTo>
                <a:lnTo>
                  <a:pt x="165" y="162"/>
                </a:lnTo>
                <a:lnTo>
                  <a:pt x="184" y="158"/>
                </a:lnTo>
                <a:lnTo>
                  <a:pt x="204" y="152"/>
                </a:lnTo>
                <a:lnTo>
                  <a:pt x="226" y="142"/>
                </a:lnTo>
                <a:lnTo>
                  <a:pt x="247" y="131"/>
                </a:lnTo>
                <a:lnTo>
                  <a:pt x="269" y="117"/>
                </a:lnTo>
                <a:lnTo>
                  <a:pt x="292" y="102"/>
                </a:lnTo>
                <a:lnTo>
                  <a:pt x="315" y="87"/>
                </a:lnTo>
                <a:lnTo>
                  <a:pt x="337" y="73"/>
                </a:lnTo>
                <a:lnTo>
                  <a:pt x="360" y="57"/>
                </a:lnTo>
                <a:lnTo>
                  <a:pt x="382" y="44"/>
                </a:lnTo>
                <a:lnTo>
                  <a:pt x="405" y="30"/>
                </a:lnTo>
                <a:lnTo>
                  <a:pt x="424" y="19"/>
                </a:lnTo>
                <a:lnTo>
                  <a:pt x="445" y="10"/>
                </a:lnTo>
                <a:lnTo>
                  <a:pt x="465" y="4"/>
                </a:lnTo>
                <a:lnTo>
                  <a:pt x="483" y="0"/>
                </a:lnTo>
                <a:lnTo>
                  <a:pt x="502" y="1"/>
                </a:lnTo>
                <a:lnTo>
                  <a:pt x="524" y="4"/>
                </a:lnTo>
                <a:lnTo>
                  <a:pt x="547" y="10"/>
                </a:lnTo>
                <a:lnTo>
                  <a:pt x="572" y="17"/>
                </a:lnTo>
                <a:lnTo>
                  <a:pt x="597" y="26"/>
                </a:lnTo>
                <a:lnTo>
                  <a:pt x="624" y="36"/>
                </a:lnTo>
                <a:lnTo>
                  <a:pt x="651" y="48"/>
                </a:lnTo>
                <a:lnTo>
                  <a:pt x="678" y="59"/>
                </a:lnTo>
                <a:lnTo>
                  <a:pt x="705" y="71"/>
                </a:lnTo>
                <a:lnTo>
                  <a:pt x="732" y="83"/>
                </a:lnTo>
                <a:lnTo>
                  <a:pt x="757" y="93"/>
                </a:lnTo>
                <a:lnTo>
                  <a:pt x="783" y="102"/>
                </a:lnTo>
                <a:lnTo>
                  <a:pt x="807" y="111"/>
                </a:lnTo>
                <a:lnTo>
                  <a:pt x="831" y="117"/>
                </a:lnTo>
                <a:lnTo>
                  <a:pt x="853" y="122"/>
                </a:lnTo>
                <a:lnTo>
                  <a:pt x="873" y="122"/>
                </a:lnTo>
                <a:lnTo>
                  <a:pt x="879" y="122"/>
                </a:lnTo>
                <a:lnTo>
                  <a:pt x="887" y="121"/>
                </a:lnTo>
                <a:lnTo>
                  <a:pt x="895" y="119"/>
                </a:lnTo>
                <a:lnTo>
                  <a:pt x="904" y="116"/>
                </a:lnTo>
                <a:lnTo>
                  <a:pt x="914" y="113"/>
                </a:lnTo>
                <a:lnTo>
                  <a:pt x="924" y="109"/>
                </a:lnTo>
                <a:lnTo>
                  <a:pt x="933" y="105"/>
                </a:lnTo>
                <a:lnTo>
                  <a:pt x="945" y="101"/>
                </a:lnTo>
                <a:lnTo>
                  <a:pt x="954" y="98"/>
                </a:lnTo>
                <a:lnTo>
                  <a:pt x="963" y="94"/>
                </a:lnTo>
                <a:lnTo>
                  <a:pt x="971" y="91"/>
                </a:lnTo>
                <a:lnTo>
                  <a:pt x="979" y="87"/>
                </a:lnTo>
                <a:lnTo>
                  <a:pt x="984" y="85"/>
                </a:lnTo>
                <a:lnTo>
                  <a:pt x="990" y="83"/>
                </a:lnTo>
                <a:lnTo>
                  <a:pt x="992" y="82"/>
                </a:lnTo>
                <a:lnTo>
                  <a:pt x="994" y="8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
        <p:nvSpPr>
          <p:cNvPr id="13329" name="Freeform 30"/>
          <p:cNvSpPr>
            <a:spLocks/>
          </p:cNvSpPr>
          <p:nvPr/>
        </p:nvSpPr>
        <p:spPr bwMode="auto">
          <a:xfrm>
            <a:off x="4268391" y="5310189"/>
            <a:ext cx="857250" cy="147637"/>
          </a:xfrm>
          <a:custGeom>
            <a:avLst/>
            <a:gdLst>
              <a:gd name="T0" fmla="*/ 2147483647 w 995"/>
              <a:gd name="T1" fmla="*/ 2147483647 h 163"/>
              <a:gd name="T2" fmla="*/ 2147483647 w 995"/>
              <a:gd name="T3" fmla="*/ 2147483647 h 163"/>
              <a:gd name="T4" fmla="*/ 2147483647 w 995"/>
              <a:gd name="T5" fmla="*/ 2147483647 h 163"/>
              <a:gd name="T6" fmla="*/ 2147483647 w 995"/>
              <a:gd name="T7" fmla="*/ 2147483647 h 163"/>
              <a:gd name="T8" fmla="*/ 2147483647 w 995"/>
              <a:gd name="T9" fmla="*/ 2147483647 h 163"/>
              <a:gd name="T10" fmla="*/ 2147483647 w 995"/>
              <a:gd name="T11" fmla="*/ 2147483647 h 163"/>
              <a:gd name="T12" fmla="*/ 2147483647 w 995"/>
              <a:gd name="T13" fmla="*/ 2147483647 h 163"/>
              <a:gd name="T14" fmla="*/ 2147483647 w 995"/>
              <a:gd name="T15" fmla="*/ 2147483647 h 163"/>
              <a:gd name="T16" fmla="*/ 2147483647 w 995"/>
              <a:gd name="T17" fmla="*/ 2147483647 h 163"/>
              <a:gd name="T18" fmla="*/ 2147483647 w 995"/>
              <a:gd name="T19" fmla="*/ 2147483647 h 163"/>
              <a:gd name="T20" fmla="*/ 2147483647 w 995"/>
              <a:gd name="T21" fmla="*/ 2147483647 h 163"/>
              <a:gd name="T22" fmla="*/ 2147483647 w 995"/>
              <a:gd name="T23" fmla="*/ 2147483647 h 163"/>
              <a:gd name="T24" fmla="*/ 2147483647 w 995"/>
              <a:gd name="T25" fmla="*/ 2147483647 h 163"/>
              <a:gd name="T26" fmla="*/ 2147483647 w 995"/>
              <a:gd name="T27" fmla="*/ 2147483647 h 163"/>
              <a:gd name="T28" fmla="*/ 2147483647 w 995"/>
              <a:gd name="T29" fmla="*/ 2147483647 h 163"/>
              <a:gd name="T30" fmla="*/ 2147483647 w 995"/>
              <a:gd name="T31" fmla="*/ 2147483647 h 163"/>
              <a:gd name="T32" fmla="*/ 2147483647 w 995"/>
              <a:gd name="T33" fmla="*/ 2147483647 h 163"/>
              <a:gd name="T34" fmla="*/ 2147483647 w 995"/>
              <a:gd name="T35" fmla="*/ 2147483647 h 163"/>
              <a:gd name="T36" fmla="*/ 2147483647 w 995"/>
              <a:gd name="T37" fmla="*/ 2147483647 h 163"/>
              <a:gd name="T38" fmla="*/ 2147483647 w 995"/>
              <a:gd name="T39" fmla="*/ 2147483647 h 163"/>
              <a:gd name="T40" fmla="*/ 2147483647 w 995"/>
              <a:gd name="T41" fmla="*/ 2147483647 h 163"/>
              <a:gd name="T42" fmla="*/ 2147483647 w 995"/>
              <a:gd name="T43" fmla="*/ 2147483647 h 163"/>
              <a:gd name="T44" fmla="*/ 2147483647 w 995"/>
              <a:gd name="T45" fmla="*/ 2147483647 h 163"/>
              <a:gd name="T46" fmla="*/ 2147483647 w 995"/>
              <a:gd name="T47" fmla="*/ 2147483647 h 163"/>
              <a:gd name="T48" fmla="*/ 2147483647 w 995"/>
              <a:gd name="T49" fmla="*/ 2147483647 h 163"/>
              <a:gd name="T50" fmla="*/ 2147483647 w 995"/>
              <a:gd name="T51" fmla="*/ 2147483647 h 163"/>
              <a:gd name="T52" fmla="*/ 2147483647 w 995"/>
              <a:gd name="T53" fmla="*/ 2147483647 h 163"/>
              <a:gd name="T54" fmla="*/ 2147483647 w 995"/>
              <a:gd name="T55" fmla="*/ 2147483647 h 163"/>
              <a:gd name="T56" fmla="*/ 2147483647 w 995"/>
              <a:gd name="T57" fmla="*/ 2147483647 h 163"/>
              <a:gd name="T58" fmla="*/ 2147483647 w 995"/>
              <a:gd name="T59" fmla="*/ 2147483647 h 163"/>
              <a:gd name="T60" fmla="*/ 2147483647 w 995"/>
              <a:gd name="T61" fmla="*/ 2147483647 h 163"/>
              <a:gd name="T62" fmla="*/ 2147483647 w 995"/>
              <a:gd name="T63" fmla="*/ 2147483647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5"/>
              <a:gd name="T97" fmla="*/ 0 h 163"/>
              <a:gd name="T98" fmla="*/ 995 w 995"/>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5" h="163">
                <a:moveTo>
                  <a:pt x="0" y="41"/>
                </a:moveTo>
                <a:lnTo>
                  <a:pt x="1" y="42"/>
                </a:lnTo>
                <a:lnTo>
                  <a:pt x="4" y="47"/>
                </a:lnTo>
                <a:lnTo>
                  <a:pt x="8" y="53"/>
                </a:lnTo>
                <a:lnTo>
                  <a:pt x="16" y="59"/>
                </a:lnTo>
                <a:lnTo>
                  <a:pt x="24" y="69"/>
                </a:lnTo>
                <a:lnTo>
                  <a:pt x="34" y="79"/>
                </a:lnTo>
                <a:lnTo>
                  <a:pt x="44" y="90"/>
                </a:lnTo>
                <a:lnTo>
                  <a:pt x="56" y="100"/>
                </a:lnTo>
                <a:lnTo>
                  <a:pt x="68" y="111"/>
                </a:lnTo>
                <a:lnTo>
                  <a:pt x="79" y="122"/>
                </a:lnTo>
                <a:lnTo>
                  <a:pt x="91" y="132"/>
                </a:lnTo>
                <a:lnTo>
                  <a:pt x="105" y="141"/>
                </a:lnTo>
                <a:lnTo>
                  <a:pt x="116" y="149"/>
                </a:lnTo>
                <a:lnTo>
                  <a:pt x="127" y="156"/>
                </a:lnTo>
                <a:lnTo>
                  <a:pt x="138" y="160"/>
                </a:lnTo>
                <a:lnTo>
                  <a:pt x="148" y="161"/>
                </a:lnTo>
                <a:lnTo>
                  <a:pt x="165" y="162"/>
                </a:lnTo>
                <a:lnTo>
                  <a:pt x="184" y="158"/>
                </a:lnTo>
                <a:lnTo>
                  <a:pt x="204" y="152"/>
                </a:lnTo>
                <a:lnTo>
                  <a:pt x="226" y="142"/>
                </a:lnTo>
                <a:lnTo>
                  <a:pt x="247" y="131"/>
                </a:lnTo>
                <a:lnTo>
                  <a:pt x="269" y="117"/>
                </a:lnTo>
                <a:lnTo>
                  <a:pt x="292" y="102"/>
                </a:lnTo>
                <a:lnTo>
                  <a:pt x="315" y="87"/>
                </a:lnTo>
                <a:lnTo>
                  <a:pt x="337" y="73"/>
                </a:lnTo>
                <a:lnTo>
                  <a:pt x="360" y="57"/>
                </a:lnTo>
                <a:lnTo>
                  <a:pt x="382" y="44"/>
                </a:lnTo>
                <a:lnTo>
                  <a:pt x="405" y="30"/>
                </a:lnTo>
                <a:lnTo>
                  <a:pt x="424" y="19"/>
                </a:lnTo>
                <a:lnTo>
                  <a:pt x="445" y="10"/>
                </a:lnTo>
                <a:lnTo>
                  <a:pt x="465" y="4"/>
                </a:lnTo>
                <a:lnTo>
                  <a:pt x="483" y="0"/>
                </a:lnTo>
                <a:lnTo>
                  <a:pt x="502" y="1"/>
                </a:lnTo>
                <a:lnTo>
                  <a:pt x="524" y="4"/>
                </a:lnTo>
                <a:lnTo>
                  <a:pt x="547" y="10"/>
                </a:lnTo>
                <a:lnTo>
                  <a:pt x="572" y="17"/>
                </a:lnTo>
                <a:lnTo>
                  <a:pt x="597" y="26"/>
                </a:lnTo>
                <a:lnTo>
                  <a:pt x="624" y="36"/>
                </a:lnTo>
                <a:lnTo>
                  <a:pt x="651" y="48"/>
                </a:lnTo>
                <a:lnTo>
                  <a:pt x="678" y="59"/>
                </a:lnTo>
                <a:lnTo>
                  <a:pt x="705" y="71"/>
                </a:lnTo>
                <a:lnTo>
                  <a:pt x="732" y="83"/>
                </a:lnTo>
                <a:lnTo>
                  <a:pt x="757" y="93"/>
                </a:lnTo>
                <a:lnTo>
                  <a:pt x="783" y="102"/>
                </a:lnTo>
                <a:lnTo>
                  <a:pt x="807" y="111"/>
                </a:lnTo>
                <a:lnTo>
                  <a:pt x="831" y="117"/>
                </a:lnTo>
                <a:lnTo>
                  <a:pt x="853" y="122"/>
                </a:lnTo>
                <a:lnTo>
                  <a:pt x="873" y="122"/>
                </a:lnTo>
                <a:lnTo>
                  <a:pt x="879" y="122"/>
                </a:lnTo>
                <a:lnTo>
                  <a:pt x="887" y="121"/>
                </a:lnTo>
                <a:lnTo>
                  <a:pt x="895" y="119"/>
                </a:lnTo>
                <a:lnTo>
                  <a:pt x="904" y="116"/>
                </a:lnTo>
                <a:lnTo>
                  <a:pt x="914" y="113"/>
                </a:lnTo>
                <a:lnTo>
                  <a:pt x="924" y="109"/>
                </a:lnTo>
                <a:lnTo>
                  <a:pt x="933" y="105"/>
                </a:lnTo>
                <a:lnTo>
                  <a:pt x="945" y="101"/>
                </a:lnTo>
                <a:lnTo>
                  <a:pt x="954" y="98"/>
                </a:lnTo>
                <a:lnTo>
                  <a:pt x="963" y="94"/>
                </a:lnTo>
                <a:lnTo>
                  <a:pt x="971" y="91"/>
                </a:lnTo>
                <a:lnTo>
                  <a:pt x="979" y="87"/>
                </a:lnTo>
                <a:lnTo>
                  <a:pt x="984" y="85"/>
                </a:lnTo>
                <a:lnTo>
                  <a:pt x="990" y="83"/>
                </a:lnTo>
                <a:lnTo>
                  <a:pt x="992" y="82"/>
                </a:lnTo>
                <a:lnTo>
                  <a:pt x="994" y="81"/>
                </a:lnTo>
              </a:path>
            </a:pathLst>
          </a:custGeom>
          <a:noFill/>
          <a:ln w="18415">
            <a:solidFill>
              <a:srgbClr val="0000A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nl-NL"/>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jdelijke aanduiding voor inhoud 20"/>
          <p:cNvSpPr>
            <a:spLocks noGrp="1"/>
          </p:cNvSpPr>
          <p:nvPr>
            <p:ph idx="1"/>
          </p:nvPr>
        </p:nvSpPr>
        <p:spPr/>
        <p:txBody>
          <a:bodyPr/>
          <a:lstStyle/>
          <a:p>
            <a:pPr eaLnBrk="1" hangingPunct="1"/>
            <a:r>
              <a:rPr lang="en-GB" dirty="0" smtClean="0">
                <a:latin typeface="Arial" charset="0"/>
                <a:cs typeface="Arial" charset="0"/>
              </a:rPr>
              <a:t>Where to start</a:t>
            </a:r>
          </a:p>
        </p:txBody>
      </p:sp>
      <p:sp>
        <p:nvSpPr>
          <p:cNvPr id="19" name="AutoShape 4"/>
          <p:cNvSpPr>
            <a:spLocks noChangeArrowheads="1"/>
          </p:cNvSpPr>
          <p:nvPr/>
        </p:nvSpPr>
        <p:spPr bwMode="auto">
          <a:xfrm rot="19751914">
            <a:off x="-391120" y="3338514"/>
            <a:ext cx="11065670" cy="808037"/>
          </a:xfrm>
          <a:prstGeom prst="rightArrow">
            <a:avLst>
              <a:gd name="adj1" fmla="val 40981"/>
              <a:gd name="adj2" fmla="val 102206"/>
            </a:avLst>
          </a:prstGeom>
          <a:solidFill>
            <a:schemeClr val="accent1">
              <a:lumMod val="40000"/>
              <a:lumOff val="60000"/>
            </a:schemeClr>
          </a:solidFill>
          <a:ln w="9525">
            <a:solidFill>
              <a:srgbClr val="002060"/>
            </a:solidFill>
            <a:miter lim="800000"/>
            <a:headEnd/>
            <a:tailEnd/>
          </a:ln>
          <a:effectLst>
            <a:outerShdw dist="107763" dir="2700000" algn="ctr" rotWithShape="0">
              <a:schemeClr val="bg2">
                <a:alpha val="50000"/>
              </a:schemeClr>
            </a:outerShdw>
          </a:effectLst>
        </p:spPr>
        <p:txBody>
          <a:bodyPr wrap="none" anchor="ctr"/>
          <a:lstStyle/>
          <a:p>
            <a:pPr algn="ctr">
              <a:defRPr/>
            </a:pPr>
            <a:endParaRPr lang="en-GB"/>
          </a:p>
        </p:txBody>
      </p:sp>
      <p:grpSp>
        <p:nvGrpSpPr>
          <p:cNvPr id="2" name="Groep 8"/>
          <p:cNvGrpSpPr>
            <a:grpSpLocks/>
          </p:cNvGrpSpPr>
          <p:nvPr/>
        </p:nvGrpSpPr>
        <p:grpSpPr bwMode="auto">
          <a:xfrm>
            <a:off x="6257925" y="4191001"/>
            <a:ext cx="3627240" cy="2454275"/>
            <a:chOff x="966788" y="2471738"/>
            <a:chExt cx="6199187" cy="4173537"/>
          </a:xfrm>
        </p:grpSpPr>
        <p:pic>
          <p:nvPicPr>
            <p:cNvPr id="5136" name="Picture 4"/>
            <p:cNvPicPr>
              <a:picLocks noChangeAspect="1" noChangeArrowheads="1"/>
            </p:cNvPicPr>
            <p:nvPr/>
          </p:nvPicPr>
          <p:blipFill>
            <a:blip r:embed="rId3" cstate="print"/>
            <a:srcRect/>
            <a:stretch>
              <a:fillRect/>
            </a:stretch>
          </p:blipFill>
          <p:spPr bwMode="auto">
            <a:xfrm>
              <a:off x="2257425" y="2471738"/>
              <a:ext cx="4097338" cy="4173537"/>
            </a:xfrm>
            <a:prstGeom prst="rect">
              <a:avLst/>
            </a:prstGeom>
            <a:noFill/>
            <a:ln w="9525">
              <a:noFill/>
              <a:miter lim="800000"/>
              <a:headEnd/>
              <a:tailEnd/>
            </a:ln>
          </p:spPr>
        </p:pic>
        <p:sp>
          <p:nvSpPr>
            <p:cNvPr id="5137" name="Line 5"/>
            <p:cNvSpPr>
              <a:spLocks noChangeShapeType="1"/>
            </p:cNvSpPr>
            <p:nvPr/>
          </p:nvSpPr>
          <p:spPr bwMode="auto">
            <a:xfrm>
              <a:off x="1612900" y="5903913"/>
              <a:ext cx="5549900" cy="11112"/>
            </a:xfrm>
            <a:prstGeom prst="line">
              <a:avLst/>
            </a:prstGeom>
            <a:noFill/>
            <a:ln w="28575">
              <a:solidFill>
                <a:schemeClr val="tx1"/>
              </a:solidFill>
              <a:prstDash val="dash"/>
              <a:round/>
              <a:headEnd/>
              <a:tailEnd/>
            </a:ln>
          </p:spPr>
          <p:txBody>
            <a:bodyPr wrap="none" anchor="ctr"/>
            <a:lstStyle/>
            <a:p>
              <a:endParaRPr lang="nl-NL"/>
            </a:p>
          </p:txBody>
        </p:sp>
        <p:sp>
          <p:nvSpPr>
            <p:cNvPr id="5138" name="Line 6"/>
            <p:cNvSpPr>
              <a:spLocks noChangeShapeType="1"/>
            </p:cNvSpPr>
            <p:nvPr/>
          </p:nvSpPr>
          <p:spPr bwMode="auto">
            <a:xfrm>
              <a:off x="1600200" y="5091113"/>
              <a:ext cx="5549900" cy="11112"/>
            </a:xfrm>
            <a:prstGeom prst="line">
              <a:avLst/>
            </a:prstGeom>
            <a:noFill/>
            <a:ln w="28575">
              <a:solidFill>
                <a:schemeClr val="tx1"/>
              </a:solidFill>
              <a:prstDash val="dash"/>
              <a:round/>
              <a:headEnd/>
              <a:tailEnd/>
            </a:ln>
          </p:spPr>
          <p:txBody>
            <a:bodyPr wrap="none" anchor="ctr"/>
            <a:lstStyle/>
            <a:p>
              <a:endParaRPr lang="nl-NL"/>
            </a:p>
          </p:txBody>
        </p:sp>
        <p:sp>
          <p:nvSpPr>
            <p:cNvPr id="5139" name="Line 7"/>
            <p:cNvSpPr>
              <a:spLocks noChangeShapeType="1"/>
            </p:cNvSpPr>
            <p:nvPr/>
          </p:nvSpPr>
          <p:spPr bwMode="auto">
            <a:xfrm>
              <a:off x="1603375" y="4340225"/>
              <a:ext cx="5549900" cy="11113"/>
            </a:xfrm>
            <a:prstGeom prst="line">
              <a:avLst/>
            </a:prstGeom>
            <a:noFill/>
            <a:ln w="28575">
              <a:solidFill>
                <a:schemeClr val="tx1"/>
              </a:solidFill>
              <a:prstDash val="dash"/>
              <a:round/>
              <a:headEnd/>
              <a:tailEnd/>
            </a:ln>
          </p:spPr>
          <p:txBody>
            <a:bodyPr wrap="none" anchor="ctr"/>
            <a:lstStyle/>
            <a:p>
              <a:endParaRPr lang="nl-NL"/>
            </a:p>
          </p:txBody>
        </p:sp>
        <p:sp>
          <p:nvSpPr>
            <p:cNvPr id="5140" name="Line 8"/>
            <p:cNvSpPr>
              <a:spLocks noChangeShapeType="1"/>
            </p:cNvSpPr>
            <p:nvPr/>
          </p:nvSpPr>
          <p:spPr bwMode="auto">
            <a:xfrm>
              <a:off x="1616075" y="3527425"/>
              <a:ext cx="5549900" cy="11113"/>
            </a:xfrm>
            <a:prstGeom prst="line">
              <a:avLst/>
            </a:prstGeom>
            <a:noFill/>
            <a:ln w="28575">
              <a:solidFill>
                <a:schemeClr val="tx1"/>
              </a:solidFill>
              <a:prstDash val="dash"/>
              <a:round/>
              <a:headEnd/>
              <a:tailEnd/>
            </a:ln>
          </p:spPr>
          <p:txBody>
            <a:bodyPr wrap="none" anchor="ctr"/>
            <a:lstStyle/>
            <a:p>
              <a:endParaRPr lang="nl-NL"/>
            </a:p>
          </p:txBody>
        </p:sp>
        <p:sp>
          <p:nvSpPr>
            <p:cNvPr id="5141" name="Text Box 9"/>
            <p:cNvSpPr txBox="1">
              <a:spLocks noChangeArrowheads="1"/>
            </p:cNvSpPr>
            <p:nvPr/>
          </p:nvSpPr>
          <p:spPr bwMode="auto">
            <a:xfrm>
              <a:off x="985837" y="5286375"/>
              <a:ext cx="1055308" cy="444872"/>
            </a:xfrm>
            <a:prstGeom prst="rect">
              <a:avLst/>
            </a:prstGeom>
            <a:noFill/>
            <a:ln w="9525">
              <a:noFill/>
              <a:miter lim="800000"/>
              <a:headEnd/>
              <a:tailEnd/>
            </a:ln>
          </p:spPr>
          <p:txBody>
            <a:bodyPr wrap="none">
              <a:spAutoFit/>
            </a:bodyPr>
            <a:lstStyle/>
            <a:p>
              <a:r>
                <a:rPr lang="en-GB" sz="1100">
                  <a:latin typeface="Arial" panose="020B0604020202020204" pitchFamily="34" charset="0"/>
                  <a:cs typeface="Arial" panose="020B0604020202020204" pitchFamily="34" charset="0"/>
                </a:rPr>
                <a:t>Kaizen</a:t>
              </a:r>
            </a:p>
          </p:txBody>
        </p:sp>
        <p:sp>
          <p:nvSpPr>
            <p:cNvPr id="5142" name="Text Box 10"/>
            <p:cNvSpPr txBox="1">
              <a:spLocks noChangeArrowheads="1"/>
            </p:cNvSpPr>
            <p:nvPr/>
          </p:nvSpPr>
          <p:spPr bwMode="auto">
            <a:xfrm>
              <a:off x="966788" y="4511675"/>
              <a:ext cx="852575" cy="444872"/>
            </a:xfrm>
            <a:prstGeom prst="rect">
              <a:avLst/>
            </a:prstGeom>
            <a:noFill/>
            <a:ln w="9525">
              <a:noFill/>
              <a:miter lim="800000"/>
              <a:headEnd/>
              <a:tailEnd/>
            </a:ln>
          </p:spPr>
          <p:txBody>
            <a:bodyPr wrap="none">
              <a:spAutoFit/>
            </a:bodyPr>
            <a:lstStyle/>
            <a:p>
              <a:r>
                <a:rPr lang="en-GB" sz="1100">
                  <a:latin typeface="Arial" panose="020B0604020202020204" pitchFamily="34" charset="0"/>
                  <a:cs typeface="Arial" panose="020B0604020202020204" pitchFamily="34" charset="0"/>
                </a:rPr>
                <a:t>Lean</a:t>
              </a:r>
            </a:p>
          </p:txBody>
        </p:sp>
        <p:sp>
          <p:nvSpPr>
            <p:cNvPr id="5143" name="Text Box 11"/>
            <p:cNvSpPr txBox="1">
              <a:spLocks noChangeArrowheads="1"/>
            </p:cNvSpPr>
            <p:nvPr/>
          </p:nvSpPr>
          <p:spPr bwMode="auto">
            <a:xfrm>
              <a:off x="966788" y="3724274"/>
              <a:ext cx="1403243" cy="444872"/>
            </a:xfrm>
            <a:prstGeom prst="rect">
              <a:avLst/>
            </a:prstGeom>
            <a:noFill/>
            <a:ln w="9525">
              <a:noFill/>
              <a:miter lim="800000"/>
              <a:headEnd/>
              <a:tailEnd/>
            </a:ln>
          </p:spPr>
          <p:txBody>
            <a:bodyPr wrap="none">
              <a:spAutoFit/>
            </a:bodyPr>
            <a:lstStyle/>
            <a:p>
              <a:r>
                <a:rPr lang="en-GB" sz="1100">
                  <a:latin typeface="Arial" panose="020B0604020202020204" pitchFamily="34" charset="0"/>
                  <a:cs typeface="Arial" panose="020B0604020202020204" pitchFamily="34" charset="0"/>
                </a:rPr>
                <a:t>Six Sigma</a:t>
              </a:r>
            </a:p>
          </p:txBody>
        </p:sp>
        <p:sp>
          <p:nvSpPr>
            <p:cNvPr id="5144" name="Text Box 12"/>
            <p:cNvSpPr txBox="1">
              <a:spLocks noChangeArrowheads="1"/>
            </p:cNvSpPr>
            <p:nvPr/>
          </p:nvSpPr>
          <p:spPr bwMode="auto">
            <a:xfrm>
              <a:off x="979490" y="2987675"/>
              <a:ext cx="879972" cy="444872"/>
            </a:xfrm>
            <a:prstGeom prst="rect">
              <a:avLst/>
            </a:prstGeom>
            <a:noFill/>
            <a:ln w="9525">
              <a:noFill/>
              <a:miter lim="800000"/>
              <a:headEnd/>
              <a:tailEnd/>
            </a:ln>
          </p:spPr>
          <p:txBody>
            <a:bodyPr wrap="none">
              <a:spAutoFit/>
            </a:bodyPr>
            <a:lstStyle/>
            <a:p>
              <a:r>
                <a:rPr lang="en-GB" sz="1100">
                  <a:latin typeface="Arial" panose="020B0604020202020204" pitchFamily="34" charset="0"/>
                  <a:cs typeface="Arial" panose="020B0604020202020204" pitchFamily="34" charset="0"/>
                </a:rPr>
                <a:t>DfSS</a:t>
              </a:r>
            </a:p>
          </p:txBody>
        </p:sp>
      </p:grpSp>
      <p:sp>
        <p:nvSpPr>
          <p:cNvPr id="30" name="Text Box 6"/>
          <p:cNvSpPr txBox="1">
            <a:spLocks noChangeArrowheads="1"/>
          </p:cNvSpPr>
          <p:nvPr/>
        </p:nvSpPr>
        <p:spPr bwMode="auto">
          <a:xfrm>
            <a:off x="1821656" y="4340226"/>
            <a:ext cx="4679156" cy="1465263"/>
          </a:xfrm>
          <a:prstGeom prst="rect">
            <a:avLst/>
          </a:prstGeom>
          <a:noFill/>
          <a:ln w="9525">
            <a:noFill/>
            <a:miter lim="800000"/>
            <a:headEnd/>
            <a:tailEnd/>
          </a:ln>
        </p:spPr>
        <p:txBody>
          <a:bodyPr/>
          <a:lstStyle/>
          <a:p>
            <a:pPr>
              <a:spcBef>
                <a:spcPct val="20000"/>
              </a:spcBef>
              <a:buSzPct val="120000"/>
            </a:pPr>
            <a:r>
              <a:rPr lang="en-GB" b="1">
                <a:solidFill>
                  <a:srgbClr val="FF0000"/>
                </a:solidFill>
                <a:latin typeface="Arial" panose="020B0604020202020204" pitchFamily="34" charset="0"/>
                <a:cs typeface="Arial" panose="020B0604020202020204" pitchFamily="34" charset="0"/>
              </a:rPr>
              <a:t>2</a:t>
            </a:r>
            <a:r>
              <a:rPr lang="en-GB" b="1">
                <a:latin typeface="Arial" panose="020B0604020202020204" pitchFamily="34" charset="0"/>
                <a:cs typeface="Arial" panose="020B0604020202020204" pitchFamily="34" charset="0"/>
              </a:rPr>
              <a:t> – Overview &amp; Insight</a:t>
            </a:r>
          </a:p>
          <a:p>
            <a:pPr marL="465138" lvl="1" indent="-285750">
              <a:spcBef>
                <a:spcPct val="20000"/>
              </a:spcBef>
              <a:buSzPct val="120000"/>
              <a:buFontTx/>
              <a:buChar char="•"/>
            </a:pPr>
            <a:r>
              <a:rPr lang="en-GB" sz="1400">
                <a:latin typeface="Arial" panose="020B0604020202020204" pitchFamily="34" charset="0"/>
                <a:cs typeface="Arial" panose="020B0604020202020204" pitchFamily="34" charset="0"/>
              </a:rPr>
              <a:t>Visual Management KPI’s</a:t>
            </a:r>
          </a:p>
          <a:p>
            <a:pPr marL="465138" lvl="1" indent="-285750">
              <a:spcBef>
                <a:spcPct val="20000"/>
              </a:spcBef>
              <a:buSzPct val="120000"/>
              <a:buFontTx/>
              <a:buChar char="•"/>
            </a:pPr>
            <a:r>
              <a:rPr lang="en-GB" sz="1400">
                <a:latin typeface="Arial" panose="020B0604020202020204" pitchFamily="34" charset="0"/>
                <a:cs typeface="Arial" panose="020B0604020202020204" pitchFamily="34" charset="0"/>
              </a:rPr>
              <a:t>WIP control</a:t>
            </a:r>
          </a:p>
          <a:p>
            <a:pPr marL="465138" lvl="1" indent="-285750">
              <a:spcBef>
                <a:spcPct val="20000"/>
              </a:spcBef>
              <a:buSzPct val="120000"/>
              <a:buFontTx/>
              <a:buChar char="•"/>
            </a:pPr>
            <a:r>
              <a:rPr lang="en-GB" sz="1400">
                <a:latin typeface="Arial" panose="020B0604020202020204" pitchFamily="34" charset="0"/>
                <a:cs typeface="Arial" panose="020B0604020202020204" pitchFamily="34" charset="0"/>
              </a:rPr>
              <a:t>Continuous improvement culture</a:t>
            </a:r>
          </a:p>
        </p:txBody>
      </p:sp>
      <p:sp>
        <p:nvSpPr>
          <p:cNvPr id="31" name="Text Box 5"/>
          <p:cNvSpPr txBox="1">
            <a:spLocks noChangeArrowheads="1"/>
          </p:cNvSpPr>
          <p:nvPr/>
        </p:nvSpPr>
        <p:spPr bwMode="auto">
          <a:xfrm>
            <a:off x="121444" y="5394325"/>
            <a:ext cx="4371975" cy="914400"/>
          </a:xfrm>
          <a:prstGeom prst="rect">
            <a:avLst/>
          </a:prstGeom>
          <a:noFill/>
          <a:ln w="9525">
            <a:noFill/>
            <a:miter lim="800000"/>
            <a:headEnd/>
            <a:tailEnd/>
          </a:ln>
        </p:spPr>
        <p:txBody>
          <a:bodyPr/>
          <a:lstStyle/>
          <a:p>
            <a:pPr>
              <a:spcBef>
                <a:spcPct val="20000"/>
              </a:spcBef>
              <a:buSzPct val="120000"/>
            </a:pPr>
            <a:r>
              <a:rPr lang="en-GB" b="1">
                <a:solidFill>
                  <a:srgbClr val="FF0000"/>
                </a:solidFill>
                <a:latin typeface="Arial" panose="020B0604020202020204" pitchFamily="34" charset="0"/>
                <a:cs typeface="Arial" panose="020B0604020202020204" pitchFamily="34" charset="0"/>
              </a:rPr>
              <a:t>1</a:t>
            </a:r>
            <a:r>
              <a:rPr lang="en-GB" b="1">
                <a:latin typeface="Arial" panose="020B0604020202020204" pitchFamily="34" charset="0"/>
                <a:cs typeface="Arial" panose="020B0604020202020204" pitchFamily="34" charset="0"/>
              </a:rPr>
              <a:t> – Structure</a:t>
            </a:r>
          </a:p>
          <a:p>
            <a:pPr marL="465138" lvl="1" indent="-285750">
              <a:spcBef>
                <a:spcPct val="20000"/>
              </a:spcBef>
              <a:buSzPct val="120000"/>
              <a:buFontTx/>
              <a:buChar char="•"/>
            </a:pPr>
            <a:r>
              <a:rPr lang="en-GB" sz="1400">
                <a:latin typeface="Arial" panose="020B0604020202020204" pitchFamily="34" charset="0"/>
                <a:cs typeface="Arial" panose="020B0604020202020204" pitchFamily="34" charset="0"/>
              </a:rPr>
              <a:t>Work environment</a:t>
            </a:r>
          </a:p>
          <a:p>
            <a:pPr marL="465138" lvl="1" indent="-285750">
              <a:spcBef>
                <a:spcPct val="20000"/>
              </a:spcBef>
              <a:buSzPct val="120000"/>
              <a:buFontTx/>
              <a:buChar char="•"/>
            </a:pPr>
            <a:r>
              <a:rPr lang="en-GB" sz="1400">
                <a:latin typeface="Arial" panose="020B0604020202020204" pitchFamily="34" charset="0"/>
                <a:cs typeface="Arial" panose="020B0604020202020204" pitchFamily="34" charset="0"/>
              </a:rPr>
              <a:t>Procedures &amp; instructions</a:t>
            </a:r>
          </a:p>
          <a:p>
            <a:pPr marL="465138" lvl="1" indent="-285750">
              <a:spcBef>
                <a:spcPct val="20000"/>
              </a:spcBef>
              <a:buSzPct val="120000"/>
              <a:buFontTx/>
              <a:buChar char="•"/>
            </a:pPr>
            <a:r>
              <a:rPr lang="en-GB" sz="1400">
                <a:latin typeface="Arial" panose="020B0604020202020204" pitchFamily="34" charset="0"/>
                <a:cs typeface="Arial" panose="020B0604020202020204" pitchFamily="34" charset="0"/>
              </a:rPr>
              <a:t>Abnormalities visible</a:t>
            </a:r>
          </a:p>
        </p:txBody>
      </p:sp>
      <p:sp>
        <p:nvSpPr>
          <p:cNvPr id="32" name="Text Box 7"/>
          <p:cNvSpPr txBox="1">
            <a:spLocks noChangeArrowheads="1"/>
          </p:cNvSpPr>
          <p:nvPr/>
        </p:nvSpPr>
        <p:spPr bwMode="auto">
          <a:xfrm>
            <a:off x="3846909" y="3306763"/>
            <a:ext cx="4371975" cy="914400"/>
          </a:xfrm>
          <a:prstGeom prst="rect">
            <a:avLst/>
          </a:prstGeom>
          <a:noFill/>
          <a:ln w="9525">
            <a:noFill/>
            <a:miter lim="800000"/>
            <a:headEnd/>
            <a:tailEnd/>
          </a:ln>
        </p:spPr>
        <p:txBody>
          <a:bodyPr/>
          <a:lstStyle/>
          <a:p>
            <a:pPr>
              <a:spcBef>
                <a:spcPct val="20000"/>
              </a:spcBef>
              <a:buSzPct val="120000"/>
            </a:pPr>
            <a:r>
              <a:rPr lang="en-GB" b="1">
                <a:solidFill>
                  <a:srgbClr val="FF0000"/>
                </a:solidFill>
                <a:latin typeface="Arial" panose="020B0604020202020204" pitchFamily="34" charset="0"/>
                <a:cs typeface="Arial" panose="020B0604020202020204" pitchFamily="34" charset="0"/>
              </a:rPr>
              <a:t>3</a:t>
            </a:r>
            <a:r>
              <a:rPr lang="en-GB" b="1">
                <a:latin typeface="Arial" panose="020B0604020202020204" pitchFamily="34" charset="0"/>
                <a:cs typeface="Arial" panose="020B0604020202020204" pitchFamily="34" charset="0"/>
              </a:rPr>
              <a:t> – Stability</a:t>
            </a:r>
          </a:p>
          <a:p>
            <a:pPr marL="465138" lvl="1" indent="-285750">
              <a:spcBef>
                <a:spcPct val="20000"/>
              </a:spcBef>
              <a:buSzPct val="120000"/>
              <a:buFontTx/>
              <a:buChar char="•"/>
            </a:pPr>
            <a:r>
              <a:rPr lang="en-GB" sz="1400">
                <a:latin typeface="Arial" panose="020B0604020202020204" pitchFamily="34" charset="0"/>
                <a:cs typeface="Arial" panose="020B0604020202020204" pitchFamily="34" charset="0"/>
              </a:rPr>
              <a:t>Stable processes</a:t>
            </a:r>
          </a:p>
          <a:p>
            <a:pPr marL="465138" lvl="1" indent="-285750">
              <a:spcBef>
                <a:spcPct val="20000"/>
              </a:spcBef>
              <a:buSzPct val="120000"/>
              <a:buFontTx/>
              <a:buChar char="•"/>
            </a:pPr>
            <a:r>
              <a:rPr lang="en-GB" sz="1400">
                <a:latin typeface="Arial" panose="020B0604020202020204" pitchFamily="34" charset="0"/>
                <a:cs typeface="Arial" panose="020B0604020202020204" pitchFamily="34" charset="0"/>
              </a:rPr>
              <a:t>Eliminating Waste</a:t>
            </a:r>
          </a:p>
          <a:p>
            <a:pPr marL="465138" lvl="1" indent="-285750">
              <a:spcBef>
                <a:spcPct val="20000"/>
              </a:spcBef>
              <a:buSzPct val="120000"/>
              <a:buFontTx/>
              <a:buChar char="•"/>
            </a:pPr>
            <a:r>
              <a:rPr lang="en-GB" sz="1400">
                <a:latin typeface="Arial" panose="020B0604020202020204" pitchFamily="34" charset="0"/>
                <a:cs typeface="Arial" panose="020B0604020202020204" pitchFamily="34" charset="0"/>
              </a:rPr>
              <a:t>Flow &amp; Pull</a:t>
            </a:r>
          </a:p>
        </p:txBody>
      </p:sp>
      <p:sp>
        <p:nvSpPr>
          <p:cNvPr id="33" name="Text Box 8"/>
          <p:cNvSpPr txBox="1">
            <a:spLocks noChangeArrowheads="1"/>
          </p:cNvSpPr>
          <p:nvPr/>
        </p:nvSpPr>
        <p:spPr bwMode="auto">
          <a:xfrm>
            <a:off x="5306022" y="2362200"/>
            <a:ext cx="3275409" cy="1066800"/>
          </a:xfrm>
          <a:prstGeom prst="rect">
            <a:avLst/>
          </a:prstGeom>
          <a:noFill/>
          <a:ln w="9525">
            <a:noFill/>
            <a:miter lim="800000"/>
            <a:headEnd/>
            <a:tailEnd/>
          </a:ln>
        </p:spPr>
        <p:txBody>
          <a:bodyPr/>
          <a:lstStyle/>
          <a:p>
            <a:pPr>
              <a:spcBef>
                <a:spcPct val="20000"/>
              </a:spcBef>
              <a:buSzPct val="120000"/>
            </a:pPr>
            <a:r>
              <a:rPr lang="en-GB" b="1" dirty="0">
                <a:solidFill>
                  <a:srgbClr val="FF0000"/>
                </a:solidFill>
                <a:latin typeface="Arial" panose="020B0604020202020204" pitchFamily="34" charset="0"/>
                <a:cs typeface="Arial" panose="020B0604020202020204" pitchFamily="34" charset="0"/>
              </a:rPr>
              <a:t>4</a:t>
            </a:r>
            <a:r>
              <a:rPr lang="en-GB" b="1" dirty="0">
                <a:latin typeface="Arial" panose="020B0604020202020204" pitchFamily="34" charset="0"/>
                <a:cs typeface="Arial" panose="020B0604020202020204" pitchFamily="34" charset="0"/>
              </a:rPr>
              <a:t> – Capability</a:t>
            </a:r>
          </a:p>
          <a:p>
            <a:pPr marL="465138" lvl="1" indent="-285750">
              <a:spcBef>
                <a:spcPct val="20000"/>
              </a:spcBef>
              <a:buSzPct val="120000"/>
              <a:buFontTx/>
              <a:buChar char="•"/>
            </a:pPr>
            <a:r>
              <a:rPr lang="en-GB" sz="1400" dirty="0">
                <a:latin typeface="Arial" panose="020B0604020202020204" pitchFamily="34" charset="0"/>
                <a:cs typeface="Arial" panose="020B0604020202020204" pitchFamily="34" charset="0"/>
              </a:rPr>
              <a:t>Reducing variation</a:t>
            </a:r>
          </a:p>
          <a:p>
            <a:pPr marL="465138" lvl="1" indent="-285750">
              <a:spcBef>
                <a:spcPct val="20000"/>
              </a:spcBef>
              <a:buSzPct val="120000"/>
              <a:buFontTx/>
              <a:buChar char="•"/>
            </a:pPr>
            <a:r>
              <a:rPr lang="en-GB" sz="1400" dirty="0" smtClean="0">
                <a:latin typeface="Arial" panose="020B0604020202020204" pitchFamily="34" charset="0"/>
                <a:cs typeface="Arial" panose="020B0604020202020204" pitchFamily="34" charset="0"/>
              </a:rPr>
              <a:t>Process </a:t>
            </a:r>
            <a:r>
              <a:rPr lang="en-GB" sz="1400" dirty="0">
                <a:latin typeface="Arial" panose="020B0604020202020204" pitchFamily="34" charset="0"/>
                <a:cs typeface="Arial" panose="020B0604020202020204" pitchFamily="34" charset="0"/>
              </a:rPr>
              <a:t>control</a:t>
            </a:r>
          </a:p>
          <a:p>
            <a:pPr marL="465138" lvl="1" indent="-285750">
              <a:spcBef>
                <a:spcPct val="20000"/>
              </a:spcBef>
              <a:buSzPct val="120000"/>
              <a:buFontTx/>
              <a:buChar char="•"/>
            </a:pPr>
            <a:r>
              <a:rPr lang="en-GB" sz="1400" dirty="0">
                <a:latin typeface="Arial" panose="020B0604020202020204" pitchFamily="34" charset="0"/>
                <a:cs typeface="Arial" panose="020B0604020202020204" pitchFamily="34" charset="0"/>
              </a:rPr>
              <a:t>Statistical tools</a:t>
            </a:r>
          </a:p>
        </p:txBody>
      </p:sp>
      <p:sp>
        <p:nvSpPr>
          <p:cNvPr id="34" name="Text Box 8"/>
          <p:cNvSpPr txBox="1">
            <a:spLocks noChangeArrowheads="1"/>
          </p:cNvSpPr>
          <p:nvPr/>
        </p:nvSpPr>
        <p:spPr bwMode="auto">
          <a:xfrm>
            <a:off x="7006234" y="1484313"/>
            <a:ext cx="3564731" cy="1066800"/>
          </a:xfrm>
          <a:prstGeom prst="rect">
            <a:avLst/>
          </a:prstGeom>
          <a:noFill/>
          <a:ln w="9525">
            <a:noFill/>
            <a:miter lim="800000"/>
            <a:headEnd/>
            <a:tailEnd/>
          </a:ln>
        </p:spPr>
        <p:txBody>
          <a:bodyPr/>
          <a:lstStyle/>
          <a:p>
            <a:pPr>
              <a:spcBef>
                <a:spcPct val="20000"/>
              </a:spcBef>
              <a:buSzPct val="120000"/>
            </a:pPr>
            <a:r>
              <a:rPr lang="en-GB" b="1" dirty="0">
                <a:solidFill>
                  <a:srgbClr val="FF0000"/>
                </a:solidFill>
                <a:latin typeface="Arial" panose="020B0604020202020204" pitchFamily="34" charset="0"/>
                <a:cs typeface="Arial" panose="020B0604020202020204" pitchFamily="34" charset="0"/>
              </a:rPr>
              <a:t>5</a:t>
            </a:r>
            <a:r>
              <a:rPr lang="en-GB" b="1" dirty="0">
                <a:latin typeface="Arial" panose="020B0604020202020204" pitchFamily="34" charset="0"/>
                <a:cs typeface="Arial" panose="020B0604020202020204" pitchFamily="34" charset="0"/>
              </a:rPr>
              <a:t> – Robustness</a:t>
            </a:r>
          </a:p>
          <a:p>
            <a:pPr marL="465138" lvl="1" indent="-285750">
              <a:spcBef>
                <a:spcPct val="20000"/>
              </a:spcBef>
              <a:buSzPct val="120000"/>
              <a:buFontTx/>
              <a:buChar char="•"/>
            </a:pPr>
            <a:r>
              <a:rPr lang="en-GB" sz="1400" dirty="0">
                <a:latin typeface="Arial" panose="020B0604020202020204" pitchFamily="34" charset="0"/>
                <a:cs typeface="Arial" panose="020B0604020202020204" pitchFamily="34" charset="0"/>
              </a:rPr>
              <a:t>Robust processes</a:t>
            </a:r>
          </a:p>
          <a:p>
            <a:pPr marL="465138" lvl="1" indent="-285750">
              <a:spcBef>
                <a:spcPct val="20000"/>
              </a:spcBef>
              <a:buSzPct val="120000"/>
              <a:buFontTx/>
              <a:buChar char="•"/>
            </a:pPr>
            <a:r>
              <a:rPr lang="en-GB" sz="1400" dirty="0">
                <a:latin typeface="Arial" panose="020B0604020202020204" pitchFamily="34" charset="0"/>
                <a:cs typeface="Arial" panose="020B0604020202020204" pitchFamily="34" charset="0"/>
              </a:rPr>
              <a:t>Design for Six Sigma</a:t>
            </a:r>
          </a:p>
          <a:p>
            <a:pPr marL="465138" lvl="1" indent="-285750">
              <a:spcBef>
                <a:spcPct val="20000"/>
              </a:spcBef>
              <a:buSzPct val="120000"/>
              <a:buFontTx/>
              <a:buChar char="•"/>
            </a:pPr>
            <a:r>
              <a:rPr lang="en-GB" sz="1400" dirty="0">
                <a:latin typeface="Arial" panose="020B0604020202020204" pitchFamily="34" charset="0"/>
                <a:cs typeface="Arial" panose="020B0604020202020204" pitchFamily="34" charset="0"/>
              </a:rPr>
              <a:t>Quality Function Deployment</a:t>
            </a:r>
          </a:p>
        </p:txBody>
      </p:sp>
      <p:sp>
        <p:nvSpPr>
          <p:cNvPr id="35" name="Tekstvak 34"/>
          <p:cNvSpPr txBox="1">
            <a:spLocks noChangeArrowheads="1"/>
          </p:cNvSpPr>
          <p:nvPr/>
        </p:nvSpPr>
        <p:spPr bwMode="auto">
          <a:xfrm>
            <a:off x="121444" y="4868864"/>
            <a:ext cx="623889" cy="523220"/>
          </a:xfrm>
          <a:prstGeom prst="rect">
            <a:avLst/>
          </a:prstGeom>
          <a:noFill/>
          <a:ln w="9525">
            <a:noFill/>
            <a:miter lim="800000"/>
            <a:headEnd/>
            <a:tailEnd/>
          </a:ln>
        </p:spPr>
        <p:txBody>
          <a:bodyPr wrap="none">
            <a:spAutoFit/>
          </a:bodyPr>
          <a:lstStyle/>
          <a:p>
            <a:r>
              <a:rPr lang="en-GB" sz="2800" b="1">
                <a:solidFill>
                  <a:srgbClr val="002060"/>
                </a:solidFill>
                <a:latin typeface="Arial" panose="020B0604020202020204" pitchFamily="34" charset="0"/>
                <a:cs typeface="Arial" panose="020B0604020202020204" pitchFamily="34" charset="0"/>
              </a:rPr>
              <a:t>5S</a:t>
            </a:r>
          </a:p>
        </p:txBody>
      </p:sp>
      <p:sp>
        <p:nvSpPr>
          <p:cNvPr id="36" name="Tekstvak 35"/>
          <p:cNvSpPr txBox="1">
            <a:spLocks noChangeArrowheads="1"/>
          </p:cNvSpPr>
          <p:nvPr/>
        </p:nvSpPr>
        <p:spPr bwMode="auto">
          <a:xfrm>
            <a:off x="3846910" y="2833689"/>
            <a:ext cx="1024639" cy="523220"/>
          </a:xfrm>
          <a:prstGeom prst="rect">
            <a:avLst/>
          </a:prstGeom>
          <a:noFill/>
          <a:ln w="9525">
            <a:noFill/>
            <a:miter lim="800000"/>
            <a:headEnd/>
            <a:tailEnd/>
          </a:ln>
        </p:spPr>
        <p:txBody>
          <a:bodyPr wrap="none">
            <a:spAutoFit/>
          </a:bodyPr>
          <a:lstStyle/>
          <a:p>
            <a:r>
              <a:rPr lang="en-GB" sz="2800" b="1">
                <a:solidFill>
                  <a:srgbClr val="002060"/>
                </a:solidFill>
                <a:latin typeface="Arial" panose="020B0604020202020204" pitchFamily="34" charset="0"/>
                <a:cs typeface="Arial" panose="020B0604020202020204" pitchFamily="34" charset="0"/>
              </a:rPr>
              <a:t>Lean</a:t>
            </a:r>
          </a:p>
        </p:txBody>
      </p:sp>
      <p:sp>
        <p:nvSpPr>
          <p:cNvPr id="37" name="Tekstvak 36"/>
          <p:cNvSpPr txBox="1">
            <a:spLocks noChangeArrowheads="1"/>
          </p:cNvSpPr>
          <p:nvPr/>
        </p:nvSpPr>
        <p:spPr bwMode="auto">
          <a:xfrm>
            <a:off x="5306021" y="1825626"/>
            <a:ext cx="1561646" cy="523220"/>
          </a:xfrm>
          <a:prstGeom prst="rect">
            <a:avLst/>
          </a:prstGeom>
          <a:noFill/>
          <a:ln w="9525">
            <a:noFill/>
            <a:miter lim="800000"/>
            <a:headEnd/>
            <a:tailEnd/>
          </a:ln>
        </p:spPr>
        <p:txBody>
          <a:bodyPr wrap="none">
            <a:spAutoFit/>
          </a:bodyPr>
          <a:lstStyle/>
          <a:p>
            <a:r>
              <a:rPr lang="en-GB" sz="2800" b="1">
                <a:solidFill>
                  <a:srgbClr val="002060"/>
                </a:solidFill>
                <a:latin typeface="Arial" panose="020B0604020202020204" pitchFamily="34" charset="0"/>
                <a:cs typeface="Arial" panose="020B0604020202020204" pitchFamily="34" charset="0"/>
              </a:rPr>
              <a:t>6 Sigma</a:t>
            </a:r>
          </a:p>
        </p:txBody>
      </p:sp>
      <p:sp>
        <p:nvSpPr>
          <p:cNvPr id="38" name="Tekstvak 37"/>
          <p:cNvSpPr txBox="1">
            <a:spLocks noChangeArrowheads="1"/>
          </p:cNvSpPr>
          <p:nvPr/>
        </p:nvSpPr>
        <p:spPr bwMode="auto">
          <a:xfrm>
            <a:off x="7088387" y="1052514"/>
            <a:ext cx="1042273" cy="523220"/>
          </a:xfrm>
          <a:prstGeom prst="rect">
            <a:avLst/>
          </a:prstGeom>
          <a:noFill/>
          <a:ln w="9525">
            <a:noFill/>
            <a:miter lim="800000"/>
            <a:headEnd/>
            <a:tailEnd/>
          </a:ln>
        </p:spPr>
        <p:txBody>
          <a:bodyPr wrap="none">
            <a:spAutoFit/>
          </a:bodyPr>
          <a:lstStyle/>
          <a:p>
            <a:r>
              <a:rPr lang="en-GB" sz="2800" b="1" dirty="0" err="1">
                <a:solidFill>
                  <a:srgbClr val="002060"/>
                </a:solidFill>
                <a:latin typeface="Arial" panose="020B0604020202020204" pitchFamily="34" charset="0"/>
                <a:cs typeface="Arial" panose="020B0604020202020204" pitchFamily="34" charset="0"/>
              </a:rPr>
              <a:t>DfSS</a:t>
            </a:r>
            <a:endParaRPr lang="en-GB" sz="2800" b="1" dirty="0">
              <a:solidFill>
                <a:srgbClr val="002060"/>
              </a:solidFill>
              <a:latin typeface="Arial" panose="020B0604020202020204" pitchFamily="34" charset="0"/>
              <a:cs typeface="Arial" panose="020B0604020202020204" pitchFamily="34" charset="0"/>
            </a:endParaRPr>
          </a:p>
        </p:txBody>
      </p:sp>
      <p:sp>
        <p:nvSpPr>
          <p:cNvPr id="39" name="Tekstvak 38"/>
          <p:cNvSpPr txBox="1">
            <a:spLocks noChangeArrowheads="1"/>
          </p:cNvSpPr>
          <p:nvPr/>
        </p:nvSpPr>
        <p:spPr bwMode="auto">
          <a:xfrm>
            <a:off x="1821657" y="3789364"/>
            <a:ext cx="1343638" cy="523220"/>
          </a:xfrm>
          <a:prstGeom prst="rect">
            <a:avLst/>
          </a:prstGeom>
          <a:noFill/>
          <a:ln w="9525">
            <a:noFill/>
            <a:miter lim="800000"/>
            <a:headEnd/>
            <a:tailEnd/>
          </a:ln>
        </p:spPr>
        <p:txBody>
          <a:bodyPr wrap="none">
            <a:spAutoFit/>
          </a:bodyPr>
          <a:lstStyle/>
          <a:p>
            <a:r>
              <a:rPr lang="en-GB" sz="2800" b="1">
                <a:solidFill>
                  <a:srgbClr val="002060"/>
                </a:solidFill>
                <a:latin typeface="Arial" panose="020B0604020202020204" pitchFamily="34" charset="0"/>
                <a:cs typeface="Arial" panose="020B0604020202020204" pitchFamily="34" charset="0"/>
              </a:rPr>
              <a:t>Kaizen</a:t>
            </a:r>
          </a:p>
        </p:txBody>
      </p:sp>
      <p:sp>
        <p:nvSpPr>
          <p:cNvPr id="26" name="Titel 3"/>
          <p:cNvSpPr txBox="1">
            <a:spLocks/>
          </p:cNvSpPr>
          <p:nvPr/>
        </p:nvSpPr>
        <p:spPr bwMode="auto">
          <a:xfrm>
            <a:off x="2398515" y="390526"/>
            <a:ext cx="7290197" cy="600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lang="nl-NL" sz="2800" b="1" kern="1200">
                <a:solidFill>
                  <a:srgbClr val="FEF6D6"/>
                </a:solidFill>
                <a:latin typeface="Arial" pitchFamily="34" charset="0"/>
                <a:ea typeface="+mj-ea"/>
                <a:cs typeface="Arial" pitchFamily="34" charset="0"/>
              </a:defRPr>
            </a:lvl1pPr>
            <a:lvl2pPr algn="ctr" rtl="0" eaLnBrk="0" fontAlgn="base" hangingPunct="0">
              <a:spcBef>
                <a:spcPct val="0"/>
              </a:spcBef>
              <a:spcAft>
                <a:spcPct val="0"/>
              </a:spcAft>
              <a:defRPr sz="2800" b="1">
                <a:solidFill>
                  <a:srgbClr val="FEF6D6"/>
                </a:solidFill>
                <a:latin typeface="Arial" charset="0"/>
                <a:cs typeface="Arial" charset="0"/>
              </a:defRPr>
            </a:lvl2pPr>
            <a:lvl3pPr algn="ctr" rtl="0" eaLnBrk="0" fontAlgn="base" hangingPunct="0">
              <a:spcBef>
                <a:spcPct val="0"/>
              </a:spcBef>
              <a:spcAft>
                <a:spcPct val="0"/>
              </a:spcAft>
              <a:defRPr sz="2800" b="1">
                <a:solidFill>
                  <a:srgbClr val="FEF6D6"/>
                </a:solidFill>
                <a:latin typeface="Arial" charset="0"/>
                <a:cs typeface="Arial" charset="0"/>
              </a:defRPr>
            </a:lvl3pPr>
            <a:lvl4pPr algn="ctr" rtl="0" eaLnBrk="0" fontAlgn="base" hangingPunct="0">
              <a:spcBef>
                <a:spcPct val="0"/>
              </a:spcBef>
              <a:spcAft>
                <a:spcPct val="0"/>
              </a:spcAft>
              <a:defRPr sz="2800" b="1">
                <a:solidFill>
                  <a:srgbClr val="FEF6D6"/>
                </a:solidFill>
                <a:latin typeface="Arial" charset="0"/>
                <a:cs typeface="Arial" charset="0"/>
              </a:defRPr>
            </a:lvl4pPr>
            <a:lvl5pPr algn="ctr" rtl="0" eaLnBrk="0" fontAlgn="base" hangingPunct="0">
              <a:spcBef>
                <a:spcPct val="0"/>
              </a:spcBef>
              <a:spcAft>
                <a:spcPct val="0"/>
              </a:spcAft>
              <a:defRPr sz="2800" b="1">
                <a:solidFill>
                  <a:srgbClr val="FEF6D6"/>
                </a:solidFill>
                <a:latin typeface="Arial" charset="0"/>
                <a:cs typeface="Arial" charset="0"/>
              </a:defRPr>
            </a:lvl5pPr>
            <a:lvl6pPr marL="457200" algn="ctr" rtl="0" fontAlgn="base">
              <a:spcBef>
                <a:spcPct val="0"/>
              </a:spcBef>
              <a:spcAft>
                <a:spcPct val="0"/>
              </a:spcAft>
              <a:defRPr sz="2800" b="1">
                <a:solidFill>
                  <a:srgbClr val="FEF6D6"/>
                </a:solidFill>
                <a:latin typeface="Arial" charset="0"/>
                <a:cs typeface="Arial" charset="0"/>
              </a:defRPr>
            </a:lvl6pPr>
            <a:lvl7pPr marL="914400" algn="ctr" rtl="0" fontAlgn="base">
              <a:spcBef>
                <a:spcPct val="0"/>
              </a:spcBef>
              <a:spcAft>
                <a:spcPct val="0"/>
              </a:spcAft>
              <a:defRPr sz="2800" b="1">
                <a:solidFill>
                  <a:srgbClr val="FEF6D6"/>
                </a:solidFill>
                <a:latin typeface="Arial" charset="0"/>
                <a:cs typeface="Arial" charset="0"/>
              </a:defRPr>
            </a:lvl7pPr>
            <a:lvl8pPr marL="1371600" algn="ctr" rtl="0" fontAlgn="base">
              <a:spcBef>
                <a:spcPct val="0"/>
              </a:spcBef>
              <a:spcAft>
                <a:spcPct val="0"/>
              </a:spcAft>
              <a:defRPr sz="2800" b="1">
                <a:solidFill>
                  <a:srgbClr val="FEF6D6"/>
                </a:solidFill>
                <a:latin typeface="Arial" charset="0"/>
                <a:cs typeface="Arial" charset="0"/>
              </a:defRPr>
            </a:lvl8pPr>
            <a:lvl9pPr marL="1828800" algn="ctr" rtl="0" fontAlgn="base">
              <a:spcBef>
                <a:spcPct val="0"/>
              </a:spcBef>
              <a:spcAft>
                <a:spcPct val="0"/>
              </a:spcAft>
              <a:defRPr sz="2800" b="1">
                <a:solidFill>
                  <a:srgbClr val="FEF6D6"/>
                </a:solidFill>
                <a:latin typeface="Arial" charset="0"/>
                <a:cs typeface="Arial" charset="0"/>
              </a:defRPr>
            </a:lvl9pPr>
          </a:lstStyle>
          <a:p>
            <a:r>
              <a:rPr lang="en-GB" dirty="0" smtClean="0"/>
              <a:t>Introduction Lean Six Sigma</a:t>
            </a:r>
          </a:p>
        </p:txBody>
      </p:sp>
    </p:spTree>
    <p:extLst>
      <p:ext uri="{BB962C8B-B14F-4D97-AF65-F5344CB8AC3E}">
        <p14:creationId xmlns:p14="http://schemas.microsoft.com/office/powerpoint/2010/main" val="3379648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1000"/>
                                        <p:tgtEl>
                                          <p:spTgt spid="2"/>
                                        </p:tgtEl>
                                      </p:cBhvr>
                                    </p:animEffect>
                                    <p:anim calcmode="lin" valueType="num">
                                      <p:cBhvr>
                                        <p:cTn id="48" dur="1000" fill="hold"/>
                                        <p:tgtEl>
                                          <p:spTgt spid="2"/>
                                        </p:tgtEl>
                                        <p:attrNameLst>
                                          <p:attrName>ppt_x</p:attrName>
                                        </p:attrNameLst>
                                      </p:cBhvr>
                                      <p:tavLst>
                                        <p:tav tm="0">
                                          <p:val>
                                            <p:strVal val="#ppt_x"/>
                                          </p:val>
                                        </p:tav>
                                        <p:tav tm="100000">
                                          <p:val>
                                            <p:strVal val="#ppt_x"/>
                                          </p:val>
                                        </p:tav>
                                      </p:tavLst>
                                    </p:anim>
                                    <p:anim calcmode="lin" valueType="num">
                                      <p:cBhvr>
                                        <p:cTn id="4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5" descr="Designing For Flow"/>
          <p:cNvPicPr>
            <a:picLocks noChangeAspect="1" noChangeArrowheads="1"/>
          </p:cNvPicPr>
          <p:nvPr/>
        </p:nvPicPr>
        <p:blipFill>
          <a:blip r:embed="rId3" cstate="print"/>
          <a:srcRect/>
          <a:stretch>
            <a:fillRect/>
          </a:stretch>
        </p:blipFill>
        <p:spPr bwMode="auto">
          <a:xfrm>
            <a:off x="2712840" y="3602039"/>
            <a:ext cx="5752504" cy="1919287"/>
          </a:xfrm>
          <a:prstGeom prst="rect">
            <a:avLst/>
          </a:prstGeom>
          <a:noFill/>
          <a:ln w="9525">
            <a:noFill/>
            <a:miter lim="800000"/>
            <a:headEnd/>
            <a:tailEnd/>
          </a:ln>
        </p:spPr>
      </p:pic>
      <p:sp>
        <p:nvSpPr>
          <p:cNvPr id="13317" name="Tekstvak 8"/>
          <p:cNvSpPr txBox="1">
            <a:spLocks noChangeArrowheads="1"/>
          </p:cNvSpPr>
          <p:nvPr/>
        </p:nvSpPr>
        <p:spPr bwMode="auto">
          <a:xfrm>
            <a:off x="7006234" y="5270501"/>
            <a:ext cx="1136658" cy="307777"/>
          </a:xfrm>
          <a:prstGeom prst="rect">
            <a:avLst/>
          </a:prstGeom>
          <a:noFill/>
          <a:ln w="9525">
            <a:noFill/>
            <a:miter lim="800000"/>
            <a:headEnd/>
            <a:tailEnd/>
          </a:ln>
        </p:spPr>
        <p:txBody>
          <a:bodyPr wrap="none">
            <a:spAutoFit/>
          </a:bodyPr>
          <a:lstStyle/>
          <a:p>
            <a:r>
              <a:rPr lang="en-GB" sz="1400" dirty="0" smtClean="0">
                <a:latin typeface="Calibri" pitchFamily="34" charset="0"/>
              </a:rPr>
              <a:t>Patient </a:t>
            </a:r>
            <a:r>
              <a:rPr lang="en-GB" sz="1400" dirty="0">
                <a:latin typeface="Calibri" pitchFamily="34" charset="0"/>
              </a:rPr>
              <a:t>value</a:t>
            </a:r>
          </a:p>
        </p:txBody>
      </p:sp>
      <p:sp>
        <p:nvSpPr>
          <p:cNvPr id="7" name="Titel 3"/>
          <p:cNvSpPr>
            <a:spLocks noGrp="1"/>
          </p:cNvSpPr>
          <p:nvPr>
            <p:ph type="title"/>
          </p:nvPr>
        </p:nvSpPr>
        <p:spPr/>
        <p:txBody>
          <a:bodyPr/>
          <a:lstStyle/>
          <a:p>
            <a:r>
              <a:rPr lang="en-GB" noProof="0" dirty="0" smtClean="0"/>
              <a:t>Lean Principles</a:t>
            </a:r>
          </a:p>
        </p:txBody>
      </p:sp>
      <p:sp>
        <p:nvSpPr>
          <p:cNvPr id="3" name="Tijdelijke aanduiding voor inhoud 2"/>
          <p:cNvSpPr>
            <a:spLocks noGrp="1"/>
          </p:cNvSpPr>
          <p:nvPr>
            <p:ph idx="1"/>
          </p:nvPr>
        </p:nvSpPr>
        <p:spPr/>
        <p:txBody>
          <a:bodyPr/>
          <a:lstStyle/>
          <a:p>
            <a:pPr marL="238125"/>
            <a:r>
              <a:rPr lang="en-GB" dirty="0"/>
              <a:t>Principle 2 – Continuous </a:t>
            </a:r>
            <a:r>
              <a:rPr lang="en-GB" dirty="0" smtClean="0"/>
              <a:t>flow</a:t>
            </a:r>
            <a:endParaRPr lang="en-GB" dirty="0"/>
          </a:p>
          <a:p>
            <a:endParaRPr lang="en-GB" sz="1800" dirty="0" smtClean="0"/>
          </a:p>
          <a:p>
            <a:pPr lvl="1">
              <a:buClrTx/>
            </a:pPr>
            <a:r>
              <a:rPr lang="en-GB" dirty="0" smtClean="0"/>
              <a:t>Create a continuous flow to identify problems</a:t>
            </a:r>
          </a:p>
          <a:p>
            <a:pPr lvl="1">
              <a:buClrTx/>
            </a:pPr>
            <a:r>
              <a:rPr lang="en-GB" dirty="0" smtClean="0"/>
              <a:t>Look </a:t>
            </a:r>
            <a:r>
              <a:rPr lang="en-GB" dirty="0"/>
              <a:t>at the process as a whole instead of focussing on separate </a:t>
            </a:r>
            <a:r>
              <a:rPr lang="en-GB" dirty="0" smtClean="0"/>
              <a:t>activities</a:t>
            </a:r>
            <a:endParaRPr lang="en-GB" dirty="0"/>
          </a:p>
          <a:p>
            <a:pPr marL="465137" lvl="1" indent="-285750">
              <a:buClrTx/>
            </a:pPr>
            <a:r>
              <a:rPr lang="en-GB" dirty="0" smtClean="0"/>
              <a:t>All </a:t>
            </a:r>
            <a:r>
              <a:rPr lang="en-GB" dirty="0"/>
              <a:t>phases of the process are </a:t>
            </a:r>
            <a:r>
              <a:rPr lang="en-GB" dirty="0" smtClean="0"/>
              <a:t>interdependent</a:t>
            </a:r>
            <a:endParaRPr lang="en-GB" dirty="0"/>
          </a:p>
          <a:p>
            <a:pPr marL="465137" lvl="1" indent="-285750">
              <a:buClrTx/>
            </a:pPr>
            <a:endParaRPr lang="en-GB" dirty="0"/>
          </a:p>
          <a:p>
            <a:pPr marL="465137" lvl="1" indent="-285750">
              <a:buClrTx/>
            </a:pPr>
            <a:endParaRPr lang="en-GB" dirty="0"/>
          </a:p>
          <a:p>
            <a:pPr marL="465137" lvl="1" indent="-285750">
              <a:buClrTx/>
            </a:pPr>
            <a:endParaRPr lang="en-GB" dirty="0"/>
          </a:p>
          <a:p>
            <a:pPr marL="465137" lvl="1" indent="-285750">
              <a:buClrTx/>
            </a:pPr>
            <a:endParaRPr lang="en-GB" dirty="0"/>
          </a:p>
          <a:p>
            <a:pPr marL="465137" lvl="1" indent="-285750">
              <a:buClrTx/>
            </a:pPr>
            <a:endParaRPr lang="en-GB" dirty="0"/>
          </a:p>
          <a:p>
            <a:pPr marL="465137" lvl="1" indent="-285750">
              <a:buClrTx/>
            </a:pPr>
            <a:endParaRPr lang="en-GB" dirty="0"/>
          </a:p>
          <a:p>
            <a:pPr marL="465137" lvl="1" indent="-285750">
              <a:buClrTx/>
            </a:pPr>
            <a:endParaRPr lang="en-GB" dirty="0"/>
          </a:p>
          <a:p>
            <a:pPr marL="465137" lvl="1" indent="-285750">
              <a:buClrTx/>
            </a:pPr>
            <a:endParaRPr lang="en-GB" dirty="0" smtClean="0"/>
          </a:p>
          <a:p>
            <a:pPr marL="465137" lvl="1" indent="-285750">
              <a:buClrTx/>
            </a:pPr>
            <a:r>
              <a:rPr lang="en-GB" dirty="0" smtClean="0"/>
              <a:t>Streamline </a:t>
            </a:r>
            <a:r>
              <a:rPr lang="en-GB" dirty="0"/>
              <a:t>company </a:t>
            </a:r>
            <a:r>
              <a:rPr lang="en-GB" dirty="0" smtClean="0"/>
              <a:t>processes</a:t>
            </a:r>
            <a:endParaRPr lang="en-GB" dirty="0"/>
          </a:p>
          <a:p>
            <a:pPr marL="465137" lvl="1" indent="-285750">
              <a:buClrTx/>
            </a:pPr>
            <a:r>
              <a:rPr lang="en-GB" dirty="0" smtClean="0"/>
              <a:t>Everything </a:t>
            </a:r>
            <a:r>
              <a:rPr lang="en-GB" dirty="0"/>
              <a:t>focuses on the operational process and patient </a:t>
            </a:r>
            <a:r>
              <a:rPr lang="en-GB" dirty="0" smtClean="0"/>
              <a:t>value</a:t>
            </a:r>
            <a:endParaRPr lang="nl-NL"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p:txBody>
          <a:bodyPr/>
          <a:lstStyle/>
          <a:p>
            <a:r>
              <a:rPr lang="en-GB" dirty="0" smtClean="0"/>
              <a:t>Lean Principles</a:t>
            </a:r>
          </a:p>
        </p:txBody>
      </p:sp>
      <p:sp>
        <p:nvSpPr>
          <p:cNvPr id="22531" name="Tijdelijke aanduiding voor inhoud 2"/>
          <p:cNvSpPr>
            <a:spLocks noGrp="1"/>
          </p:cNvSpPr>
          <p:nvPr>
            <p:ph idx="1"/>
          </p:nvPr>
        </p:nvSpPr>
        <p:spPr/>
        <p:txBody>
          <a:bodyPr/>
          <a:lstStyle/>
          <a:p>
            <a:r>
              <a:rPr lang="en-GB" dirty="0" smtClean="0"/>
              <a:t>Define what is of value to the patient</a:t>
            </a:r>
          </a:p>
          <a:p>
            <a:pPr marL="180975" lvl="1" indent="0">
              <a:buNone/>
            </a:pPr>
            <a:endParaRPr lang="en-GB" dirty="0"/>
          </a:p>
          <a:p>
            <a:r>
              <a:rPr lang="en-GB" sz="1800" dirty="0" smtClean="0"/>
              <a:t>Focus on the patient and customer</a:t>
            </a:r>
          </a:p>
          <a:p>
            <a:pPr lvl="1">
              <a:buClrTx/>
            </a:pPr>
            <a:r>
              <a:rPr lang="en-GB" b="0" dirty="0" smtClean="0"/>
              <a:t>Every process </a:t>
            </a:r>
            <a:r>
              <a:rPr lang="en-GB" b="0" u="sng" dirty="0" smtClean="0"/>
              <a:t>has</a:t>
            </a:r>
            <a:r>
              <a:rPr lang="en-GB" b="0" dirty="0" smtClean="0"/>
              <a:t> a customer</a:t>
            </a:r>
          </a:p>
          <a:p>
            <a:pPr lvl="1">
              <a:buClrTx/>
            </a:pPr>
            <a:r>
              <a:rPr lang="en-GB" b="0" dirty="0" smtClean="0"/>
              <a:t>Every process </a:t>
            </a:r>
            <a:r>
              <a:rPr lang="en-GB" b="0" u="sng" dirty="0" smtClean="0"/>
              <a:t>is</a:t>
            </a:r>
            <a:r>
              <a:rPr lang="en-GB" b="0" dirty="0" smtClean="0"/>
              <a:t> a customer</a:t>
            </a:r>
          </a:p>
          <a:p>
            <a:pPr lvl="1"/>
            <a:endParaRPr lang="en-GB" dirty="0" smtClean="0"/>
          </a:p>
          <a:p>
            <a:r>
              <a:rPr lang="en-GB" sz="1800" dirty="0" smtClean="0"/>
              <a:t>Determine what ‘value’ means to the customer or patient</a:t>
            </a:r>
          </a:p>
          <a:p>
            <a:pPr lvl="1">
              <a:buClrTx/>
            </a:pPr>
            <a:r>
              <a:rPr lang="en-GB" b="0" dirty="0" smtClean="0"/>
              <a:t>Listen to the customer/ patient</a:t>
            </a:r>
          </a:p>
          <a:p>
            <a:pPr lvl="1">
              <a:buClrTx/>
            </a:pPr>
            <a:r>
              <a:rPr lang="en-GB" b="0" dirty="0" smtClean="0"/>
              <a:t>What will the customer/ patient pay for?</a:t>
            </a:r>
          </a:p>
          <a:p>
            <a:pPr lvl="1">
              <a:buClrTx/>
            </a:pPr>
            <a:r>
              <a:rPr lang="en-GB" b="0" dirty="0" smtClean="0"/>
              <a:t>What will the customer/ patient NOT pay for?</a:t>
            </a:r>
          </a:p>
          <a:p>
            <a:pPr lvl="1">
              <a:buClrTx/>
            </a:pPr>
            <a:r>
              <a:rPr lang="en-GB" b="0" dirty="0" smtClean="0"/>
              <a:t>Measure every activity to the ‘patient/ customer value’</a:t>
            </a:r>
          </a:p>
        </p:txBody>
      </p:sp>
      <p:pic>
        <p:nvPicPr>
          <p:cNvPr id="2" name="Picture 2" descr="C:\Users\Olivia.Mcdermott\AppData\Local\Microsoft\Windows\Temporary Internet Files\Content.IE5\78JAPMP8\18736742_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7716" y="4686339"/>
            <a:ext cx="2889564" cy="17938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959937" y="6480175"/>
            <a:ext cx="1296144" cy="215444"/>
          </a:xfrm>
          <a:prstGeom prst="rect">
            <a:avLst/>
          </a:prstGeom>
        </p:spPr>
        <p:txBody>
          <a:bodyPr wrap="square">
            <a:spAutoFit/>
          </a:bodyPr>
          <a:lstStyle/>
          <a:p>
            <a:r>
              <a:rPr lang="en-IE" sz="800" dirty="0" smtClean="0"/>
              <a:t>123RF </a:t>
            </a:r>
            <a:r>
              <a:rPr lang="en-IE" sz="800" dirty="0"/>
              <a:t>Stock </a:t>
            </a:r>
            <a:r>
              <a:rPr lang="en-IE" sz="800" dirty="0" smtClean="0"/>
              <a:t>Photo</a:t>
            </a:r>
            <a:endParaRPr lang="en-IE" sz="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anim calcmode="lin" valueType="num">
                                      <p:cBhvr additive="base">
                                        <p:cTn id="7" dur="500" fill="hold"/>
                                        <p:tgtEl>
                                          <p:spTgt spid="2253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anim calcmode="lin" valueType="num">
                                      <p:cBhvr additive="base">
                                        <p:cTn id="13" dur="500" fill="hold"/>
                                        <p:tgtEl>
                                          <p:spTgt spid="2253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531">
                                            <p:txEl>
                                              <p:pRg st="4" end="4"/>
                                            </p:txEl>
                                          </p:spTgt>
                                        </p:tgtEl>
                                        <p:attrNameLst>
                                          <p:attrName>style.visibility</p:attrName>
                                        </p:attrNameLst>
                                      </p:cBhvr>
                                      <p:to>
                                        <p:strVal val="visible"/>
                                      </p:to>
                                    </p:set>
                                    <p:anim calcmode="lin" valueType="num">
                                      <p:cBhvr additive="base">
                                        <p:cTn id="19" dur="500" fill="hold"/>
                                        <p:tgtEl>
                                          <p:spTgt spid="2253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2531">
                                            <p:txEl>
                                              <p:pRg st="6" end="6"/>
                                            </p:txEl>
                                          </p:spTgt>
                                        </p:tgtEl>
                                        <p:attrNameLst>
                                          <p:attrName>style.visibility</p:attrName>
                                        </p:attrNameLst>
                                      </p:cBhvr>
                                      <p:to>
                                        <p:strVal val="visible"/>
                                      </p:to>
                                    </p:set>
                                    <p:anim calcmode="lin" valueType="num">
                                      <p:cBhvr additive="base">
                                        <p:cTn id="25" dur="500" fill="hold"/>
                                        <p:tgtEl>
                                          <p:spTgt spid="2253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53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531">
                                            <p:txEl>
                                              <p:pRg st="7" end="7"/>
                                            </p:txEl>
                                          </p:spTgt>
                                        </p:tgtEl>
                                        <p:attrNameLst>
                                          <p:attrName>style.visibility</p:attrName>
                                        </p:attrNameLst>
                                      </p:cBhvr>
                                      <p:to>
                                        <p:strVal val="visible"/>
                                      </p:to>
                                    </p:set>
                                    <p:anim calcmode="lin" valueType="num">
                                      <p:cBhvr additive="base">
                                        <p:cTn id="31" dur="500" fill="hold"/>
                                        <p:tgtEl>
                                          <p:spTgt spid="22531">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53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531">
                                            <p:txEl>
                                              <p:pRg st="8" end="8"/>
                                            </p:txEl>
                                          </p:spTgt>
                                        </p:tgtEl>
                                        <p:attrNameLst>
                                          <p:attrName>style.visibility</p:attrName>
                                        </p:attrNameLst>
                                      </p:cBhvr>
                                      <p:to>
                                        <p:strVal val="visible"/>
                                      </p:to>
                                    </p:set>
                                    <p:anim calcmode="lin" valueType="num">
                                      <p:cBhvr additive="base">
                                        <p:cTn id="37" dur="500" fill="hold"/>
                                        <p:tgtEl>
                                          <p:spTgt spid="22531">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53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531">
                                            <p:txEl>
                                              <p:pRg st="9" end="9"/>
                                            </p:txEl>
                                          </p:spTgt>
                                        </p:tgtEl>
                                        <p:attrNameLst>
                                          <p:attrName>style.visibility</p:attrName>
                                        </p:attrNameLst>
                                      </p:cBhvr>
                                      <p:to>
                                        <p:strVal val="visible"/>
                                      </p:to>
                                    </p:set>
                                    <p:anim calcmode="lin" valueType="num">
                                      <p:cBhvr additive="base">
                                        <p:cTn id="43" dur="500" fill="hold"/>
                                        <p:tgtEl>
                                          <p:spTgt spid="22531">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53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2531">
                                            <p:txEl>
                                              <p:pRg st="10" end="10"/>
                                            </p:txEl>
                                          </p:spTgt>
                                        </p:tgtEl>
                                        <p:attrNameLst>
                                          <p:attrName>style.visibility</p:attrName>
                                        </p:attrNameLst>
                                      </p:cBhvr>
                                      <p:to>
                                        <p:strVal val="visible"/>
                                      </p:to>
                                    </p:set>
                                    <p:anim calcmode="lin" valueType="num">
                                      <p:cBhvr additive="base">
                                        <p:cTn id="49" dur="500" fill="hold"/>
                                        <p:tgtEl>
                                          <p:spTgt spid="22531">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53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p:cNvSpPr>
          <p:nvPr>
            <p:ph type="title"/>
          </p:nvPr>
        </p:nvSpPr>
        <p:spPr/>
        <p:txBody>
          <a:bodyPr/>
          <a:lstStyle/>
          <a:p>
            <a:r>
              <a:rPr lang="en-GB" dirty="0" smtClean="0"/>
              <a:t>Lean Principles</a:t>
            </a:r>
          </a:p>
        </p:txBody>
      </p:sp>
      <p:sp>
        <p:nvSpPr>
          <p:cNvPr id="8195" name="Tijdelijke aanduiding voor inhoud 2"/>
          <p:cNvSpPr>
            <a:spLocks noGrp="1"/>
          </p:cNvSpPr>
          <p:nvPr>
            <p:ph idx="1"/>
          </p:nvPr>
        </p:nvSpPr>
        <p:spPr/>
        <p:txBody>
          <a:bodyPr/>
          <a:lstStyle/>
          <a:p>
            <a:r>
              <a:rPr lang="en-GB" dirty="0" smtClean="0"/>
              <a:t>The Three M’s</a:t>
            </a:r>
          </a:p>
          <a:p>
            <a:pPr lvl="1"/>
            <a:endParaRPr lang="en-GB" dirty="0" smtClean="0"/>
          </a:p>
          <a:p>
            <a:pPr indent="-257175"/>
            <a:r>
              <a:rPr lang="en-GB" sz="1800" dirty="0" smtClean="0"/>
              <a:t>Muda: Non-Value Added</a:t>
            </a:r>
          </a:p>
          <a:p>
            <a:pPr lvl="1">
              <a:buClrTx/>
            </a:pPr>
            <a:r>
              <a:rPr lang="en-GB" b="0" dirty="0" smtClean="0"/>
              <a:t>Activities that don’t add value to the process</a:t>
            </a:r>
          </a:p>
          <a:p>
            <a:pPr lvl="1">
              <a:buClrTx/>
            </a:pPr>
            <a:r>
              <a:rPr lang="en-GB" b="0" dirty="0" smtClean="0"/>
              <a:t>The eight types of ‘Waste’ that cause extra </a:t>
            </a:r>
            <a:br>
              <a:rPr lang="en-GB" b="0" dirty="0" smtClean="0"/>
            </a:br>
            <a:r>
              <a:rPr lang="en-GB" b="0" dirty="0" smtClean="0"/>
              <a:t>waiting time, movement, stock, etc.</a:t>
            </a:r>
          </a:p>
          <a:p>
            <a:pPr lvl="1">
              <a:buClrTx/>
            </a:pPr>
            <a:endParaRPr lang="en-GB" dirty="0" smtClean="0"/>
          </a:p>
          <a:p>
            <a:pPr indent="-257175"/>
            <a:r>
              <a:rPr lang="en-GB" sz="1800" dirty="0" err="1" smtClean="0"/>
              <a:t>Muri</a:t>
            </a:r>
            <a:r>
              <a:rPr lang="en-GB" sz="1800" dirty="0" smtClean="0"/>
              <a:t>: Overburdening staff or equipment</a:t>
            </a:r>
          </a:p>
          <a:p>
            <a:pPr lvl="1">
              <a:buClrTx/>
            </a:pPr>
            <a:r>
              <a:rPr lang="en-GB" b="0" dirty="0" smtClean="0"/>
              <a:t>Pushing machines or staff beyond their natural limits</a:t>
            </a:r>
          </a:p>
          <a:p>
            <a:pPr lvl="1">
              <a:buClrTx/>
            </a:pPr>
            <a:r>
              <a:rPr lang="en-GB" b="0" dirty="0" smtClean="0"/>
              <a:t>Results in safety &amp; quality problems and/or breakdowns &amp; defects</a:t>
            </a:r>
          </a:p>
          <a:p>
            <a:pPr lvl="1">
              <a:buClrTx/>
            </a:pPr>
            <a:r>
              <a:rPr lang="en-GB" b="0" dirty="0" err="1" smtClean="0"/>
              <a:t>Muri</a:t>
            </a:r>
            <a:r>
              <a:rPr lang="en-GB" b="0" dirty="0" smtClean="0"/>
              <a:t> can be avoided through standardized work</a:t>
            </a:r>
          </a:p>
          <a:p>
            <a:pPr lvl="1">
              <a:buClrTx/>
            </a:pPr>
            <a:endParaRPr lang="en-GB" b="0" dirty="0" smtClean="0"/>
          </a:p>
          <a:p>
            <a:pPr indent="-257175"/>
            <a:r>
              <a:rPr lang="en-GB" sz="1800" dirty="0" smtClean="0"/>
              <a:t>Mura: Unevenness</a:t>
            </a:r>
          </a:p>
          <a:p>
            <a:pPr lvl="1">
              <a:buClrTx/>
            </a:pPr>
            <a:r>
              <a:rPr lang="en-GB" b="0" dirty="0" smtClean="0"/>
              <a:t>Results from an irregular schedule or fluctuating patient volume due to </a:t>
            </a:r>
            <a:br>
              <a:rPr lang="en-GB" b="0" dirty="0" smtClean="0"/>
            </a:br>
            <a:r>
              <a:rPr lang="en-GB" b="0" dirty="0" smtClean="0"/>
              <a:t>internal problems such as downtime/missing equipment or errors</a:t>
            </a:r>
          </a:p>
          <a:p>
            <a:pPr lvl="1">
              <a:buClrTx/>
            </a:pPr>
            <a:r>
              <a:rPr lang="en-GB" b="0" dirty="0" smtClean="0"/>
              <a:t>Mura can be avoided by levelling out the work schedule: </a:t>
            </a:r>
            <a:r>
              <a:rPr lang="en-GB" b="0" dirty="0" err="1" smtClean="0"/>
              <a:t>Heijunka</a:t>
            </a:r>
            <a:endParaRPr lang="en-GB" b="0" dirty="0" smtClean="0"/>
          </a:p>
        </p:txBody>
      </p:sp>
      <p:pic>
        <p:nvPicPr>
          <p:cNvPr id="3" name="Picture 2" descr="C:\Users\Olivia.Mcdermott\AppData\Local\Microsoft\Windows\Temporary Internet Files\Content.IE5\78JAPMP8\17132836_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0653" y="1451410"/>
            <a:ext cx="3694223" cy="19860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p:nvPr/>
        </p:nvSpPr>
        <p:spPr>
          <a:xfrm>
            <a:off x="9193950" y="3401513"/>
            <a:ext cx="1296144" cy="215444"/>
          </a:xfrm>
          <a:prstGeom prst="rect">
            <a:avLst/>
          </a:prstGeom>
        </p:spPr>
        <p:txBody>
          <a:bodyPr wrap="square">
            <a:spAutoFit/>
          </a:bodyPr>
          <a:lstStyle/>
          <a:p>
            <a:r>
              <a:rPr lang="en-IE" sz="800" dirty="0" smtClean="0"/>
              <a:t>123RF </a:t>
            </a:r>
            <a:r>
              <a:rPr lang="en-IE" sz="800" dirty="0"/>
              <a:t>Stock </a:t>
            </a:r>
            <a:r>
              <a:rPr lang="en-IE" sz="800" dirty="0" smtClean="0"/>
              <a:t>Photo</a:t>
            </a:r>
            <a:endParaRPr lang="en-IE" sz="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2"/>
          <p:cNvSpPr>
            <a:spLocks noGrp="1"/>
          </p:cNvSpPr>
          <p:nvPr>
            <p:ph type="title"/>
          </p:nvPr>
        </p:nvSpPr>
        <p:spPr/>
        <p:txBody>
          <a:bodyPr/>
          <a:lstStyle/>
          <a:p>
            <a:r>
              <a:rPr lang="en-GB" dirty="0" smtClean="0"/>
              <a:t>Lean Principles</a:t>
            </a:r>
          </a:p>
        </p:txBody>
      </p:sp>
      <p:sp>
        <p:nvSpPr>
          <p:cNvPr id="6" name="Tijdelijke aanduiding voor inhoud 5"/>
          <p:cNvSpPr>
            <a:spLocks noGrp="1"/>
          </p:cNvSpPr>
          <p:nvPr>
            <p:ph idx="1"/>
          </p:nvPr>
        </p:nvSpPr>
        <p:spPr>
          <a:xfrm>
            <a:off x="810815" y="1439863"/>
            <a:ext cx="9274233" cy="5040312"/>
          </a:xfrm>
        </p:spPr>
        <p:txBody>
          <a:bodyPr/>
          <a:lstStyle/>
          <a:p>
            <a:pPr marL="0" lvl="1" indent="0">
              <a:buNone/>
            </a:pPr>
            <a:r>
              <a:rPr lang="en-GB" sz="2400" dirty="0" smtClean="0"/>
              <a:t>The eight types of waste</a:t>
            </a:r>
          </a:p>
          <a:p>
            <a:pPr marL="457200" lvl="1" indent="-457200">
              <a:buFont typeface="+mj-lt"/>
              <a:buAutoNum type="arabicPeriod"/>
            </a:pPr>
            <a:endParaRPr lang="en-GB" dirty="0" smtClean="0"/>
          </a:p>
          <a:p>
            <a:pPr marL="324000" lvl="1" indent="-324000" defTabSz="709613">
              <a:buClrTx/>
              <a:buSzPct val="110000"/>
              <a:buFont typeface="+mj-lt"/>
              <a:buAutoNum type="arabicPeriod"/>
            </a:pPr>
            <a:r>
              <a:rPr lang="en-GB" dirty="0" smtClean="0"/>
              <a:t>Transporting</a:t>
            </a:r>
            <a:r>
              <a:rPr lang="en-GB" dirty="0"/>
              <a:t>	</a:t>
            </a:r>
            <a:r>
              <a:rPr lang="en-GB" dirty="0" smtClean="0"/>
              <a:t>         </a:t>
            </a:r>
            <a:r>
              <a:rPr lang="en-GB" dirty="0"/>
              <a:t>	</a:t>
            </a:r>
            <a:endParaRPr lang="en-GB" dirty="0" smtClean="0"/>
          </a:p>
          <a:p>
            <a:pPr marL="324000" lvl="1" indent="-324000" defTabSz="709613">
              <a:buClrTx/>
              <a:buSzPct val="110000"/>
              <a:buFont typeface="+mj-lt"/>
              <a:buAutoNum type="arabicPeriod"/>
            </a:pPr>
            <a:endParaRPr lang="en-GB" sz="1000" b="0" dirty="0"/>
          </a:p>
          <a:p>
            <a:pPr marL="324000" lvl="1" indent="-324000" defTabSz="709613">
              <a:buClrTx/>
              <a:buSzPct val="110000"/>
              <a:buFont typeface="+mj-lt"/>
              <a:buAutoNum type="arabicPeriod"/>
            </a:pPr>
            <a:r>
              <a:rPr lang="en-GB" dirty="0" smtClean="0"/>
              <a:t>Inventory</a:t>
            </a:r>
            <a:r>
              <a:rPr lang="en-GB" dirty="0"/>
              <a:t>		</a:t>
            </a:r>
            <a:r>
              <a:rPr lang="en-GB" dirty="0" smtClean="0"/>
              <a:t>	</a:t>
            </a:r>
          </a:p>
          <a:p>
            <a:pPr marL="324000" lvl="1" indent="-324000" defTabSz="709613">
              <a:buClrTx/>
              <a:buSzPct val="110000"/>
              <a:buFont typeface="+mj-lt"/>
              <a:buAutoNum type="arabicPeriod"/>
            </a:pPr>
            <a:endParaRPr lang="en-GB" sz="1000" b="0" dirty="0" smtClean="0"/>
          </a:p>
          <a:p>
            <a:pPr marL="324000" lvl="1" indent="-324000" defTabSz="709613">
              <a:buClrTx/>
              <a:buSzPct val="110000"/>
              <a:buFont typeface="+mj-lt"/>
              <a:buAutoNum type="arabicPeriod"/>
            </a:pPr>
            <a:endParaRPr lang="en-GB" b="0" dirty="0"/>
          </a:p>
          <a:p>
            <a:pPr marL="324000" lvl="1" indent="-324000" defTabSz="709613">
              <a:buClrTx/>
              <a:buSzPct val="110000"/>
              <a:buFont typeface="+mj-lt"/>
              <a:buAutoNum type="arabicPeriod"/>
            </a:pPr>
            <a:r>
              <a:rPr lang="en-GB" dirty="0" smtClean="0"/>
              <a:t>Movement</a:t>
            </a:r>
            <a:r>
              <a:rPr lang="en-GB" dirty="0"/>
              <a:t>		</a:t>
            </a:r>
            <a:r>
              <a:rPr lang="en-GB" dirty="0" smtClean="0"/>
              <a:t>	</a:t>
            </a:r>
          </a:p>
          <a:p>
            <a:pPr marL="324000" lvl="1" indent="-324000" defTabSz="709613">
              <a:buClrTx/>
              <a:buSzPct val="110000"/>
              <a:buFont typeface="+mj-lt"/>
              <a:buAutoNum type="arabicPeriod"/>
            </a:pPr>
            <a:endParaRPr lang="en-GB" sz="1000" b="0" dirty="0"/>
          </a:p>
          <a:p>
            <a:pPr marL="324000" lvl="1" indent="-324000" defTabSz="709613">
              <a:buClrTx/>
              <a:buSzPct val="110000"/>
              <a:buFont typeface="+mj-lt"/>
              <a:buAutoNum type="arabicPeriod"/>
            </a:pPr>
            <a:r>
              <a:rPr lang="en-GB" dirty="0" smtClean="0"/>
              <a:t>Waiting</a:t>
            </a:r>
            <a:r>
              <a:rPr lang="en-GB" dirty="0"/>
              <a:t>		</a:t>
            </a:r>
            <a:r>
              <a:rPr lang="en-GB" dirty="0" smtClean="0"/>
              <a:t>	</a:t>
            </a:r>
            <a:endParaRPr lang="en-GB" sz="1000" b="0" dirty="0" smtClean="0"/>
          </a:p>
          <a:p>
            <a:pPr marL="324000" lvl="1" indent="-324000" defTabSz="709613">
              <a:buClrTx/>
              <a:buSzPct val="110000"/>
              <a:buFont typeface="+mj-lt"/>
              <a:buAutoNum type="arabicPeriod"/>
            </a:pPr>
            <a:endParaRPr lang="en-GB" sz="1000" b="0" dirty="0"/>
          </a:p>
          <a:p>
            <a:pPr marL="324000" lvl="1" indent="-324000" defTabSz="709613">
              <a:buClrTx/>
              <a:buSzPct val="110000"/>
              <a:buFont typeface="+mj-lt"/>
              <a:buAutoNum type="arabicPeriod"/>
            </a:pPr>
            <a:r>
              <a:rPr lang="en-GB" dirty="0" smtClean="0"/>
              <a:t>Over-production</a:t>
            </a:r>
            <a:r>
              <a:rPr lang="en-GB" dirty="0"/>
              <a:t>	</a:t>
            </a:r>
            <a:r>
              <a:rPr lang="en-GB" dirty="0" smtClean="0"/>
              <a:t>	</a:t>
            </a:r>
          </a:p>
          <a:p>
            <a:pPr marL="324000" lvl="1" indent="-324000" defTabSz="709613">
              <a:buClrTx/>
              <a:buSzPct val="110000"/>
              <a:buFont typeface="+mj-lt"/>
              <a:buAutoNum type="arabicPeriod"/>
            </a:pPr>
            <a:endParaRPr lang="en-GB" sz="1000" b="0" dirty="0"/>
          </a:p>
          <a:p>
            <a:pPr marL="324000" lvl="1" indent="-324000" defTabSz="709613">
              <a:buClrTx/>
              <a:buSzPct val="110000"/>
              <a:buFont typeface="+mj-lt"/>
              <a:buAutoNum type="arabicPeriod"/>
            </a:pPr>
            <a:r>
              <a:rPr lang="en-GB" dirty="0" smtClean="0"/>
              <a:t>Over-processing</a:t>
            </a:r>
            <a:r>
              <a:rPr lang="en-GB" dirty="0"/>
              <a:t>	</a:t>
            </a:r>
            <a:r>
              <a:rPr lang="en-GB" dirty="0" smtClean="0"/>
              <a:t>	</a:t>
            </a:r>
          </a:p>
          <a:p>
            <a:pPr marL="324000" lvl="1" indent="-324000" defTabSz="709613">
              <a:buClrTx/>
              <a:buSzPct val="110000"/>
              <a:buFont typeface="+mj-lt"/>
              <a:buAutoNum type="arabicPeriod"/>
            </a:pPr>
            <a:endParaRPr lang="en-GB" sz="1000" b="0" dirty="0"/>
          </a:p>
          <a:p>
            <a:pPr marL="324000" lvl="1" indent="-324000" defTabSz="709613">
              <a:buClrTx/>
              <a:buSzPct val="110000"/>
              <a:buFont typeface="+mj-lt"/>
              <a:buAutoNum type="arabicPeriod"/>
            </a:pPr>
            <a:endParaRPr lang="en-GB" dirty="0" smtClean="0"/>
          </a:p>
          <a:p>
            <a:pPr marL="324000" lvl="1" indent="-324000" defTabSz="709613">
              <a:buClrTx/>
              <a:buSzPct val="110000"/>
              <a:buFont typeface="+mj-lt"/>
              <a:buAutoNum type="arabicPeriod"/>
            </a:pPr>
            <a:r>
              <a:rPr lang="en-GB" dirty="0" smtClean="0"/>
              <a:t>Defects</a:t>
            </a:r>
            <a:r>
              <a:rPr lang="en-GB" dirty="0"/>
              <a:t>		</a:t>
            </a:r>
            <a:r>
              <a:rPr lang="en-GB" dirty="0" smtClean="0"/>
              <a:t>	</a:t>
            </a:r>
          </a:p>
          <a:p>
            <a:pPr marL="324000" lvl="1" indent="-324000" defTabSz="709613">
              <a:buClrTx/>
              <a:buSzPct val="110000"/>
              <a:buFont typeface="+mj-lt"/>
              <a:buAutoNum type="arabicPeriod"/>
            </a:pPr>
            <a:endParaRPr lang="en-GB" sz="1000" dirty="0" smtClean="0"/>
          </a:p>
          <a:p>
            <a:pPr marL="324000" lvl="1" indent="-324000" defTabSz="709613">
              <a:buClrTx/>
              <a:buSzPct val="110000"/>
              <a:buFont typeface="+mj-lt"/>
              <a:buAutoNum type="arabicPeriod"/>
            </a:pPr>
            <a:r>
              <a:rPr lang="en-GB" dirty="0"/>
              <a:t>Under utilisation of </a:t>
            </a:r>
            <a:r>
              <a:rPr lang="en-GB" dirty="0" smtClean="0"/>
              <a:t>staff	</a:t>
            </a:r>
            <a:endParaRPr lang="en-GB" sz="1200" dirty="0"/>
          </a:p>
        </p:txBody>
      </p:sp>
      <p:pic>
        <p:nvPicPr>
          <p:cNvPr id="4" name="Picture 4" descr="WAITI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0368" y="2624584"/>
            <a:ext cx="742950" cy="660400"/>
          </a:xfrm>
          <a:prstGeom prst="rect">
            <a:avLst/>
          </a:prstGeom>
          <a:noFill/>
          <a:ln w="9525">
            <a:noFill/>
            <a:miter lim="800000"/>
            <a:headEnd/>
            <a:tailEnd/>
          </a:ln>
        </p:spPr>
      </p:pic>
      <p:pic>
        <p:nvPicPr>
          <p:cNvPr id="5" name="Picture 5" descr="DEFECTS"/>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0365" y="5362372"/>
            <a:ext cx="732236" cy="650876"/>
          </a:xfrm>
          <a:prstGeom prst="rect">
            <a:avLst/>
          </a:prstGeom>
          <a:noFill/>
          <a:ln w="9525">
            <a:noFill/>
            <a:miter lim="800000"/>
            <a:headEnd/>
            <a:tailEnd/>
          </a:ln>
        </p:spPr>
      </p:pic>
      <p:pic>
        <p:nvPicPr>
          <p:cNvPr id="7" name="Picture 7" descr="MOTION"/>
          <p:cNvPicPr>
            <a:picLocks noChangeAspect="1" noChangeArrowheads="1"/>
          </p:cNvPicPr>
          <p:nvPr/>
        </p:nvPicPr>
        <p:blipFill>
          <a:blip r:embed="rId5" cstate="print"/>
          <a:srcRect/>
          <a:stretch>
            <a:fillRect/>
          </a:stretch>
        </p:blipFill>
        <p:spPr bwMode="auto">
          <a:xfrm>
            <a:off x="16075" y="4909156"/>
            <a:ext cx="803672" cy="714375"/>
          </a:xfrm>
          <a:prstGeom prst="rect">
            <a:avLst/>
          </a:prstGeom>
          <a:noFill/>
          <a:ln w="9525">
            <a:noFill/>
            <a:miter lim="800000"/>
            <a:headEnd/>
            <a:tailEnd/>
          </a:ln>
        </p:spPr>
      </p:pic>
      <p:pic>
        <p:nvPicPr>
          <p:cNvPr id="8" name="Picture 9" descr="PROCESSIN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5720" y="3766155"/>
            <a:ext cx="803672" cy="714375"/>
          </a:xfrm>
          <a:prstGeom prst="rect">
            <a:avLst/>
          </a:prstGeom>
          <a:noFill/>
          <a:ln w="9525">
            <a:noFill/>
            <a:miter lim="800000"/>
            <a:headEnd/>
            <a:tailEnd/>
          </a:ln>
        </p:spPr>
      </p:pic>
      <p:pic>
        <p:nvPicPr>
          <p:cNvPr id="9" name="Picture 10" descr="TRANSPORTATION"/>
          <p:cNvPicPr>
            <a:picLocks noChangeAspect="1" noChangeArrowheads="1"/>
          </p:cNvPicPr>
          <p:nvPr/>
        </p:nvPicPr>
        <p:blipFill>
          <a:blip r:embed="rId7" cstate="print">
            <a:clrChange>
              <a:clrFrom>
                <a:srgbClr val="FFFFFF"/>
              </a:clrFrom>
              <a:clrTo>
                <a:srgbClr val="FFFFFF">
                  <a:alpha val="0"/>
                </a:srgbClr>
              </a:clrTo>
            </a:clrChange>
          </a:blip>
          <a:srcRect t="19556" b="19556"/>
          <a:stretch>
            <a:fillRect/>
          </a:stretch>
        </p:blipFill>
        <p:spPr bwMode="auto">
          <a:xfrm>
            <a:off x="-41076" y="3308956"/>
            <a:ext cx="923330" cy="500063"/>
          </a:xfrm>
          <a:prstGeom prst="rect">
            <a:avLst/>
          </a:prstGeom>
          <a:noFill/>
          <a:ln w="9525">
            <a:noFill/>
            <a:miter lim="800000"/>
            <a:headEnd/>
            <a:tailEnd/>
          </a:ln>
        </p:spPr>
      </p:pic>
      <p:pic>
        <p:nvPicPr>
          <p:cNvPr id="10" name="Picture 6" descr="INVENTORY"/>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a:off x="117874" y="4426556"/>
            <a:ext cx="617934" cy="549275"/>
          </a:xfrm>
          <a:prstGeom prst="rect">
            <a:avLst/>
          </a:prstGeom>
          <a:noFill/>
          <a:ln w="9525">
            <a:noFill/>
            <a:miter lim="800000"/>
            <a:headEnd/>
            <a:tailEnd/>
          </a:ln>
        </p:spPr>
      </p:pic>
      <p:pic>
        <p:nvPicPr>
          <p:cNvPr id="11" name="Picture 8" descr="OVERPRODUCTION"/>
          <p:cNvPicPr>
            <a:picLocks noChangeAspect="1" noChangeArrowheads="1"/>
          </p:cNvPicPr>
          <p:nvPr/>
        </p:nvPicPr>
        <p:blipFill>
          <a:blip r:embed="rId9" cstate="print"/>
          <a:srcRect t="16489" b="14429"/>
          <a:stretch>
            <a:fillRect/>
          </a:stretch>
        </p:blipFill>
        <p:spPr bwMode="auto">
          <a:xfrm>
            <a:off x="46436" y="1956233"/>
            <a:ext cx="803672" cy="571500"/>
          </a:xfrm>
          <a:prstGeom prst="rect">
            <a:avLst/>
          </a:prstGeom>
          <a:noFill/>
          <a:ln w="9525">
            <a:noFill/>
            <a:miter lim="800000"/>
            <a:headEnd/>
            <a:tailEnd/>
          </a:ln>
        </p:spPr>
      </p:pic>
      <p:pic>
        <p:nvPicPr>
          <p:cNvPr id="1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35" y="5940183"/>
            <a:ext cx="736449" cy="537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jdelijke aanduiding voor inhoud 5"/>
          <p:cNvSpPr txBox="1">
            <a:spLocks/>
          </p:cNvSpPr>
          <p:nvPr/>
        </p:nvSpPr>
        <p:spPr bwMode="auto">
          <a:xfrm>
            <a:off x="4090383" y="1864793"/>
            <a:ext cx="5670630"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defRPr sz="2400" b="1" kern="1200">
                <a:solidFill>
                  <a:schemeClr val="tx1"/>
                </a:solidFill>
                <a:latin typeface="Arial" pitchFamily="34" charset="0"/>
                <a:ea typeface="+mn-ea"/>
                <a:cs typeface="Arial" pitchFamily="34" charset="0"/>
              </a:defRPr>
            </a:lvl1pPr>
            <a:lvl2pPr marL="447675" indent="-266700" algn="l" rtl="0" eaLnBrk="0" fontAlgn="base" hangingPunct="0">
              <a:spcBef>
                <a:spcPct val="20000"/>
              </a:spcBef>
              <a:spcAft>
                <a:spcPct val="0"/>
              </a:spcAft>
              <a:buClr>
                <a:srgbClr val="C80F00"/>
              </a:buClr>
              <a:buSzPct val="120000"/>
              <a:buFont typeface="Arial" charset="0"/>
              <a:buChar char="•"/>
              <a:defRPr sz="1600" b="1" kern="1200">
                <a:solidFill>
                  <a:schemeClr val="tx1"/>
                </a:solidFill>
                <a:latin typeface="Arial" pitchFamily="34" charset="0"/>
                <a:ea typeface="+mn-ea"/>
                <a:cs typeface="Arial" pitchFamily="34" charset="0"/>
              </a:defRPr>
            </a:lvl2pPr>
            <a:lvl3pPr marL="985838" indent="-266700" algn="l" rtl="0" eaLnBrk="0" fontAlgn="base" hangingPunct="0">
              <a:spcBef>
                <a:spcPct val="20000"/>
              </a:spcBef>
              <a:spcAft>
                <a:spcPct val="0"/>
              </a:spcAft>
              <a:buClr>
                <a:srgbClr val="C80F00"/>
              </a:buClr>
              <a:buSzPct val="120000"/>
              <a:buFont typeface="Arial" charset="0"/>
              <a:buChar char="•"/>
              <a:defRPr sz="1600" kern="1200">
                <a:solidFill>
                  <a:schemeClr val="tx1"/>
                </a:solidFill>
                <a:latin typeface="Arial" pitchFamily="34" charset="0"/>
                <a:ea typeface="+mn-ea"/>
                <a:cs typeface="Arial" pitchFamily="34" charset="0"/>
              </a:defRPr>
            </a:lvl3pPr>
            <a:lvl4pPr marL="1524000" indent="-266700" algn="l" rtl="0" eaLnBrk="0" fontAlgn="base" hangingPunct="0">
              <a:spcBef>
                <a:spcPct val="20000"/>
              </a:spcBef>
              <a:spcAft>
                <a:spcPct val="0"/>
              </a:spcAft>
              <a:buClr>
                <a:srgbClr val="C80F00"/>
              </a:buClr>
              <a:buSzPct val="120000"/>
              <a:buFont typeface="Arial" charset="0"/>
              <a:buChar char="•"/>
              <a:defRPr sz="1400" kern="1200">
                <a:solidFill>
                  <a:schemeClr val="tx1"/>
                </a:solidFill>
                <a:latin typeface="Arial" pitchFamily="34" charset="0"/>
                <a:ea typeface="+mn-ea"/>
                <a:cs typeface="Arial" pitchFamily="34" charset="0"/>
              </a:defRPr>
            </a:lvl4pPr>
            <a:lvl5pPr marL="2062163" indent="-266700" algn="l" rtl="0" eaLnBrk="0" fontAlgn="base" hangingPunct="0">
              <a:spcBef>
                <a:spcPct val="20000"/>
              </a:spcBef>
              <a:spcAft>
                <a:spcPct val="0"/>
              </a:spcAft>
              <a:buClr>
                <a:srgbClr val="C80F00"/>
              </a:buClr>
              <a:buSzPct val="120000"/>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709613">
              <a:buClrTx/>
              <a:buSzPct val="110000"/>
              <a:buNone/>
            </a:pPr>
            <a:endParaRPr lang="en-GB" b="0" dirty="0" smtClean="0"/>
          </a:p>
          <a:p>
            <a:pPr marL="0" lvl="1" indent="0" defTabSz="709613">
              <a:buClrTx/>
              <a:buSzPct val="110000"/>
              <a:buNone/>
            </a:pPr>
            <a:r>
              <a:rPr lang="en-GB" b="0" dirty="0" smtClean="0"/>
              <a:t>Documents/ moving patients between treatments</a:t>
            </a:r>
          </a:p>
          <a:p>
            <a:pPr marL="0" lvl="1" indent="0" defTabSz="709613">
              <a:buClrTx/>
              <a:buSzPct val="110000"/>
              <a:buNone/>
            </a:pPr>
            <a:endParaRPr lang="en-GB" sz="1000" b="0" dirty="0"/>
          </a:p>
          <a:p>
            <a:pPr marL="0" lvl="1" indent="0" defTabSz="709613">
              <a:buClrTx/>
              <a:buSzPct val="110000"/>
              <a:buNone/>
            </a:pPr>
            <a:r>
              <a:rPr lang="en-GB" b="0" dirty="0" smtClean="0"/>
              <a:t>Large packaging medicines/ to many patients between process steps</a:t>
            </a:r>
          </a:p>
          <a:p>
            <a:pPr marL="0" lvl="1" indent="0" defTabSz="709613">
              <a:buClrTx/>
              <a:buSzPct val="110000"/>
              <a:buNone/>
            </a:pPr>
            <a:endParaRPr lang="en-GB" sz="1200" b="0" dirty="0"/>
          </a:p>
          <a:p>
            <a:pPr marL="0" lvl="1" indent="0" defTabSz="709613">
              <a:buClrTx/>
              <a:buSzPct val="110000"/>
              <a:buNone/>
            </a:pPr>
            <a:r>
              <a:rPr lang="en-GB" b="0" dirty="0" smtClean="0"/>
              <a:t>Searching, unnecessary movements</a:t>
            </a:r>
          </a:p>
          <a:p>
            <a:pPr marL="0" lvl="1" indent="0" defTabSz="709613">
              <a:buClrTx/>
              <a:buSzPct val="110000"/>
              <a:buNone/>
            </a:pPr>
            <a:endParaRPr lang="en-GB" sz="1100" b="0" dirty="0"/>
          </a:p>
          <a:p>
            <a:pPr marL="0" lvl="1" indent="0" defTabSz="709613">
              <a:buClrTx/>
              <a:buSzPct val="110000"/>
              <a:buNone/>
            </a:pPr>
            <a:r>
              <a:rPr lang="en-GB" b="0" dirty="0" smtClean="0"/>
              <a:t>Waiting on diagnostic results/ on treatment/ for beds</a:t>
            </a:r>
          </a:p>
          <a:p>
            <a:pPr marL="324000" lvl="1" indent="-324000" defTabSz="709613">
              <a:buClrTx/>
              <a:buSzPct val="110000"/>
              <a:buFont typeface="+mj-lt"/>
              <a:buAutoNum type="arabicPeriod"/>
            </a:pPr>
            <a:endParaRPr lang="en-GB" sz="1000" b="0" dirty="0" smtClean="0"/>
          </a:p>
          <a:p>
            <a:pPr marL="0" lvl="1" indent="0" defTabSz="709613">
              <a:buClrTx/>
              <a:buSzPct val="110000"/>
              <a:buNone/>
            </a:pPr>
            <a:r>
              <a:rPr lang="en-GB" b="0" dirty="0" smtClean="0"/>
              <a:t>Too many reports, too much medication</a:t>
            </a:r>
          </a:p>
          <a:p>
            <a:pPr marL="324000" lvl="1" indent="-324000" defTabSz="709613">
              <a:buClrTx/>
              <a:buSzPct val="110000"/>
              <a:buFont typeface="+mj-lt"/>
              <a:buAutoNum type="arabicPeriod"/>
            </a:pPr>
            <a:endParaRPr lang="en-GB" sz="1000" b="0" dirty="0" smtClean="0"/>
          </a:p>
          <a:p>
            <a:pPr marL="0" lvl="1" indent="0" defTabSz="709613">
              <a:buClrTx/>
              <a:buSzPct val="110000"/>
              <a:buNone/>
            </a:pPr>
            <a:r>
              <a:rPr lang="en-GB" b="0" dirty="0" smtClean="0"/>
              <a:t>Taking unneeded steps to process documents/ asking questions again/ blood samples repeated</a:t>
            </a:r>
          </a:p>
          <a:p>
            <a:pPr marL="324000" lvl="1" indent="-324000" defTabSz="709613">
              <a:buClrTx/>
              <a:buSzPct val="110000"/>
              <a:buFont typeface="+mj-lt"/>
              <a:buAutoNum type="arabicPeriod"/>
            </a:pPr>
            <a:endParaRPr lang="en-GB" sz="1200" b="0" dirty="0" smtClean="0"/>
          </a:p>
          <a:p>
            <a:pPr marL="0" lvl="1" indent="0" defTabSz="709613">
              <a:buClrTx/>
              <a:buSzPct val="110000"/>
              <a:buNone/>
            </a:pPr>
            <a:r>
              <a:rPr lang="en-GB" b="0" dirty="0" smtClean="0"/>
              <a:t>Incorrect or incomplete data input. Protocols incorrect</a:t>
            </a:r>
          </a:p>
          <a:p>
            <a:pPr marL="0" lvl="1" indent="0" defTabSz="709613">
              <a:buClrTx/>
              <a:buSzPct val="110000"/>
              <a:buNone/>
            </a:pPr>
            <a:endParaRPr lang="en-GB" sz="1000" dirty="0"/>
          </a:p>
          <a:p>
            <a:pPr marL="0" lvl="1" indent="0" defTabSz="709613">
              <a:buClrTx/>
              <a:buSzPct val="110000"/>
              <a:buNone/>
            </a:pPr>
            <a:r>
              <a:rPr lang="en-GB" b="0" dirty="0" smtClean="0"/>
              <a:t>No use of knowledge from workforce. Not sharing</a:t>
            </a:r>
          </a:p>
          <a:p>
            <a:pPr marL="0" lvl="1" indent="0" defTabSz="709613">
              <a:buClrTx/>
              <a:buSzPct val="110000"/>
              <a:buNone/>
            </a:pPr>
            <a:r>
              <a:rPr lang="en-GB" b="0" dirty="0" smtClean="0"/>
              <a:t>information as needed/ expertise</a:t>
            </a:r>
            <a:endParaRPr lang="en-GB" dirty="0" smtClean="0"/>
          </a:p>
          <a:p>
            <a:pPr marL="0" lvl="1" indent="0">
              <a:buFont typeface="Arial" charset="0"/>
              <a:buNone/>
            </a:pPr>
            <a:endParaRPr lang="en-GB" sz="1200" dirty="0"/>
          </a:p>
        </p:txBody>
      </p:sp>
    </p:spTree>
    <p:extLst>
      <p:ext uri="{BB962C8B-B14F-4D97-AF65-F5344CB8AC3E}">
        <p14:creationId xmlns:p14="http://schemas.microsoft.com/office/powerpoint/2010/main" val="279720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3"/>
          <p:cNvSpPr>
            <a:spLocks noGrp="1"/>
          </p:cNvSpPr>
          <p:nvPr>
            <p:ph type="title"/>
          </p:nvPr>
        </p:nvSpPr>
        <p:spPr/>
        <p:txBody>
          <a:bodyPr/>
          <a:lstStyle/>
          <a:p>
            <a:r>
              <a:rPr lang="en-GB" noProof="0" smtClean="0"/>
              <a:t>Lean Principles</a:t>
            </a:r>
            <a:endParaRPr lang="en-GB" noProof="0" dirty="0" smtClean="0"/>
          </a:p>
        </p:txBody>
      </p:sp>
      <p:sp>
        <p:nvSpPr>
          <p:cNvPr id="15363" name="Tijdelijke aanduiding voor inhoud 4"/>
          <p:cNvSpPr>
            <a:spLocks noGrp="1"/>
          </p:cNvSpPr>
          <p:nvPr>
            <p:ph idx="1"/>
          </p:nvPr>
        </p:nvSpPr>
        <p:spPr>
          <a:xfrm>
            <a:off x="810815" y="1439863"/>
            <a:ext cx="9193224" cy="5040312"/>
          </a:xfrm>
        </p:spPr>
        <p:txBody>
          <a:bodyPr/>
          <a:lstStyle/>
          <a:p>
            <a:r>
              <a:rPr lang="en-GB" dirty="0" smtClean="0"/>
              <a:t>Principle 3 – Pull Principle: </a:t>
            </a:r>
            <a:r>
              <a:rPr lang="en-GB" noProof="0" dirty="0" smtClean="0"/>
              <a:t>customer/ patient pulls first</a:t>
            </a:r>
            <a:endParaRPr lang="en-GB" dirty="0"/>
          </a:p>
          <a:p>
            <a:pPr lvl="1"/>
            <a:endParaRPr lang="en-IE" dirty="0" smtClean="0"/>
          </a:p>
          <a:p>
            <a:pPr lvl="1"/>
            <a:endParaRPr lang="en-IE" dirty="0" smtClean="0"/>
          </a:p>
          <a:p>
            <a:pPr lvl="1"/>
            <a:endParaRPr lang="en-IE" dirty="0" smtClean="0"/>
          </a:p>
          <a:p>
            <a:pPr lvl="1"/>
            <a:endParaRPr lang="en-IE" dirty="0" smtClean="0"/>
          </a:p>
          <a:p>
            <a:pPr lvl="1"/>
            <a:endParaRPr lang="en-IE" dirty="0" smtClean="0"/>
          </a:p>
          <a:p>
            <a:pPr lvl="1"/>
            <a:endParaRPr lang="en-IE" dirty="0" smtClean="0"/>
          </a:p>
          <a:p>
            <a:pPr lvl="1"/>
            <a:endParaRPr lang="en-IE" dirty="0" smtClean="0"/>
          </a:p>
          <a:p>
            <a:pPr lvl="1"/>
            <a:endParaRPr lang="en-IE" dirty="0" smtClean="0"/>
          </a:p>
          <a:p>
            <a:pPr lvl="1"/>
            <a:endParaRPr lang="en-IE" dirty="0" smtClean="0"/>
          </a:p>
          <a:p>
            <a:pPr lvl="1"/>
            <a:endParaRPr lang="en-IE" dirty="0"/>
          </a:p>
          <a:p>
            <a:pPr lvl="1"/>
            <a:endParaRPr lang="en-IE" dirty="0" smtClean="0"/>
          </a:p>
          <a:p>
            <a:r>
              <a:rPr lang="en-IE" sz="1600" dirty="0" smtClean="0"/>
              <a:t>   Medications </a:t>
            </a:r>
            <a:r>
              <a:rPr lang="en-IE" sz="1600" dirty="0"/>
              <a:t>in one bin </a:t>
            </a:r>
            <a:r>
              <a:rPr lang="en-IE" sz="1600" dirty="0" smtClean="0"/>
              <a:t>with  	          Medications </a:t>
            </a:r>
            <a:r>
              <a:rPr lang="en-IE" sz="1600" dirty="0"/>
              <a:t>in two bin </a:t>
            </a:r>
            <a:r>
              <a:rPr lang="en-IE" sz="1600" dirty="0" smtClean="0"/>
              <a:t>with FIFO</a:t>
            </a:r>
            <a:endParaRPr lang="en-IE" sz="1600" dirty="0"/>
          </a:p>
          <a:p>
            <a:pPr marL="342900" lvl="8" indent="-342900" eaLnBrk="0" fontAlgn="base" hangingPunct="0">
              <a:spcAft>
                <a:spcPct val="0"/>
              </a:spcAft>
              <a:buNone/>
            </a:pPr>
            <a:r>
              <a:rPr lang="en-IE" sz="1600" b="1" dirty="0" smtClean="0">
                <a:latin typeface="Arial" panose="020B0604020202020204" pitchFamily="34" charset="0"/>
                <a:cs typeface="Arial" panose="020B0604020202020204" pitchFamily="34" charset="0"/>
              </a:rPr>
              <a:t>   NO </a:t>
            </a:r>
            <a:r>
              <a:rPr lang="en-IE" sz="1600" b="1" dirty="0">
                <a:latin typeface="Arial" panose="020B0604020202020204" pitchFamily="34" charset="0"/>
                <a:cs typeface="Arial" panose="020B0604020202020204" pitchFamily="34" charset="0"/>
              </a:rPr>
              <a:t>method of </a:t>
            </a:r>
            <a:r>
              <a:rPr lang="en-IE" sz="1600" b="1" dirty="0" smtClean="0">
                <a:latin typeface="Arial" panose="020B0604020202020204" pitchFamily="34" charset="0"/>
                <a:cs typeface="Arial" panose="020B0604020202020204" pitchFamily="34" charset="0"/>
              </a:rPr>
              <a:t>organization	</a:t>
            </a:r>
            <a:r>
              <a:rPr lang="en-IE" sz="1600" dirty="0" smtClean="0"/>
              <a:t>             </a:t>
            </a:r>
            <a:r>
              <a:rPr lang="en-IE" sz="1600" b="1" dirty="0" smtClean="0">
                <a:latin typeface="Arial" panose="020B0604020202020204" pitchFamily="34" charset="0"/>
                <a:cs typeface="Arial" panose="020B0604020202020204" pitchFamily="34" charset="0"/>
              </a:rPr>
              <a:t>(first </a:t>
            </a:r>
            <a:r>
              <a:rPr lang="en-IE" sz="1600" b="1" dirty="0">
                <a:latin typeface="Arial" panose="020B0604020202020204" pitchFamily="34" charset="0"/>
                <a:cs typeface="Arial" panose="020B0604020202020204" pitchFamily="34" charset="0"/>
              </a:rPr>
              <a:t>in first out) </a:t>
            </a:r>
            <a:r>
              <a:rPr lang="en-IE" sz="1600" b="1" dirty="0" smtClean="0">
                <a:latin typeface="Arial" panose="020B0604020202020204" pitchFamily="34" charset="0"/>
                <a:cs typeface="Arial" panose="020B0604020202020204" pitchFamily="34" charset="0"/>
              </a:rPr>
              <a:t>organization</a:t>
            </a:r>
            <a:endParaRPr lang="en-GB" sz="1600" b="1" dirty="0">
              <a:latin typeface="Arial" panose="020B0604020202020204" pitchFamily="34" charset="0"/>
              <a:cs typeface="Arial" panose="020B0604020202020204" pitchFamily="34" charset="0"/>
            </a:endParaRPr>
          </a:p>
          <a:p>
            <a:endParaRPr lang="en-IE" sz="1600" dirty="0" smtClean="0"/>
          </a:p>
          <a:p>
            <a:pPr lvl="1"/>
            <a:endParaRPr lang="en-IE" dirty="0" smtClean="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2953" y="2714730"/>
            <a:ext cx="3146961"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ep 3"/>
          <p:cNvGrpSpPr/>
          <p:nvPr/>
        </p:nvGrpSpPr>
        <p:grpSpPr>
          <a:xfrm>
            <a:off x="1093050" y="2714730"/>
            <a:ext cx="4455495" cy="2154431"/>
            <a:chOff x="971600" y="3465164"/>
            <a:chExt cx="3960440" cy="2154431"/>
          </a:xfrm>
        </p:grpSpPr>
        <p:pic>
          <p:nvPicPr>
            <p:cNvPr id="409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39" r="3501" b="3391"/>
            <a:stretch/>
          </p:blipFill>
          <p:spPr bwMode="auto">
            <a:xfrm>
              <a:off x="971600" y="3465164"/>
              <a:ext cx="2797200" cy="215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PIJL-RECHTS 1"/>
            <p:cNvSpPr/>
            <p:nvPr/>
          </p:nvSpPr>
          <p:spPr>
            <a:xfrm>
              <a:off x="3923928" y="4437112"/>
              <a:ext cx="100811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3"/>
          <p:cNvSpPr>
            <a:spLocks noGrp="1"/>
          </p:cNvSpPr>
          <p:nvPr>
            <p:ph type="title"/>
          </p:nvPr>
        </p:nvSpPr>
        <p:spPr/>
        <p:txBody>
          <a:bodyPr/>
          <a:lstStyle/>
          <a:p>
            <a:r>
              <a:rPr lang="en-GB" noProof="0" smtClean="0"/>
              <a:t>Lean Principles</a:t>
            </a:r>
            <a:endParaRPr lang="en-GB" noProof="0" dirty="0" smtClean="0"/>
          </a:p>
        </p:txBody>
      </p:sp>
      <p:sp>
        <p:nvSpPr>
          <p:cNvPr id="17411" name="Tijdelijke aanduiding voor inhoud 4"/>
          <p:cNvSpPr>
            <a:spLocks noGrp="1"/>
          </p:cNvSpPr>
          <p:nvPr>
            <p:ph idx="1"/>
          </p:nvPr>
        </p:nvSpPr>
        <p:spPr>
          <a:xfrm>
            <a:off x="810814" y="1439863"/>
            <a:ext cx="9274235" cy="5040312"/>
          </a:xfrm>
        </p:spPr>
        <p:txBody>
          <a:bodyPr/>
          <a:lstStyle/>
          <a:p>
            <a:r>
              <a:rPr lang="en-GB" dirty="0" smtClean="0"/>
              <a:t>Principle 4 – Heijunka: </a:t>
            </a:r>
            <a:r>
              <a:rPr lang="en-GB" dirty="0"/>
              <a:t>l</a:t>
            </a:r>
            <a:r>
              <a:rPr lang="en-GB" noProof="0" dirty="0" err="1" smtClean="0"/>
              <a:t>evelling</a:t>
            </a:r>
            <a:r>
              <a:rPr lang="en-GB" noProof="0" dirty="0" smtClean="0"/>
              <a:t> out the work </a:t>
            </a:r>
            <a:r>
              <a:rPr lang="en-GB" dirty="0"/>
              <a:t>s</a:t>
            </a:r>
            <a:r>
              <a:rPr lang="en-GB" noProof="0" dirty="0" err="1" smtClean="0"/>
              <a:t>chedule</a:t>
            </a:r>
            <a:endParaRPr lang="en-GB" noProof="0" dirty="0" smtClean="0"/>
          </a:p>
          <a:p>
            <a:pPr marL="0"/>
            <a:endParaRPr lang="en-GB" sz="1800" noProof="0" dirty="0" smtClean="0"/>
          </a:p>
          <a:p>
            <a:pPr marL="85725" indent="0"/>
            <a:r>
              <a:rPr lang="en-GB" sz="1800" noProof="0" dirty="0" smtClean="0"/>
              <a:t>Achieving Heijunka is fundamental to eliminate Mura, which is fundamental to eliminate </a:t>
            </a:r>
            <a:r>
              <a:rPr lang="en-GB" sz="1800" noProof="0" dirty="0" err="1" smtClean="0"/>
              <a:t>Muri</a:t>
            </a:r>
            <a:r>
              <a:rPr lang="en-GB" sz="1800" noProof="0" dirty="0" smtClean="0"/>
              <a:t> and </a:t>
            </a:r>
            <a:r>
              <a:rPr lang="en-GB" sz="1800" noProof="0" dirty="0" err="1" smtClean="0"/>
              <a:t>Muda</a:t>
            </a:r>
            <a:endParaRPr lang="en-GB" sz="1800" noProof="0" dirty="0" smtClean="0"/>
          </a:p>
          <a:p>
            <a:pPr marL="0"/>
            <a:endParaRPr lang="en-GB" sz="1800" dirty="0" smtClean="0">
              <a:solidFill>
                <a:srgbClr val="00B050"/>
              </a:solidFill>
            </a:endParaRPr>
          </a:p>
          <a:p>
            <a:pPr marL="0" indent="85725"/>
            <a:r>
              <a:rPr lang="en-IE" sz="1800" dirty="0" smtClean="0"/>
              <a:t>Example</a:t>
            </a:r>
            <a:r>
              <a:rPr lang="en-IE" sz="1800" dirty="0"/>
              <a:t>: p</a:t>
            </a:r>
            <a:r>
              <a:rPr lang="en-IE" sz="1800" dirty="0" smtClean="0"/>
              <a:t>rocessing </a:t>
            </a:r>
            <a:r>
              <a:rPr lang="en-IE" sz="1800" dirty="0"/>
              <a:t>pathology results in a lab is </a:t>
            </a:r>
            <a:r>
              <a:rPr lang="en-IE" sz="1800" dirty="0" smtClean="0"/>
              <a:t>over </a:t>
            </a:r>
            <a:r>
              <a:rPr lang="en-IE" sz="1800" dirty="0"/>
              <a:t>target cycle </a:t>
            </a:r>
            <a:r>
              <a:rPr lang="en-IE" sz="1800" dirty="0" smtClean="0"/>
              <a:t>time</a:t>
            </a:r>
            <a:endParaRPr lang="en-IE" sz="1800" b="0" dirty="0"/>
          </a:p>
          <a:p>
            <a:pPr marL="442913" indent="-257175">
              <a:buFont typeface="Arial" pitchFamily="34" charset="0"/>
              <a:buChar char="•"/>
            </a:pPr>
            <a:r>
              <a:rPr lang="en-IE" sz="1600" b="0" dirty="0" smtClean="0"/>
              <a:t>Courier’s </a:t>
            </a:r>
            <a:r>
              <a:rPr lang="en-IE" sz="1600" b="0" dirty="0"/>
              <a:t>deliver samples from doctors labs all over the city mostly arriving in the </a:t>
            </a:r>
            <a:r>
              <a:rPr lang="en-IE" sz="1600" b="0" dirty="0" smtClean="0"/>
              <a:t>evening</a:t>
            </a:r>
            <a:endParaRPr lang="en-IE" sz="1600" b="0" dirty="0"/>
          </a:p>
          <a:p>
            <a:pPr marL="442913" indent="-257175">
              <a:buFont typeface="Arial" pitchFamily="34" charset="0"/>
              <a:buChar char="•"/>
            </a:pPr>
            <a:r>
              <a:rPr lang="en-IE" sz="1600" b="0" dirty="0"/>
              <a:t>Level loading implemented: </a:t>
            </a:r>
            <a:r>
              <a:rPr lang="en-IE" sz="1600" b="0" dirty="0" smtClean="0"/>
              <a:t>couriers </a:t>
            </a:r>
            <a:r>
              <a:rPr lang="en-IE" sz="1600" b="0" dirty="0"/>
              <a:t>deliver earlier in day not just in </a:t>
            </a:r>
            <a:r>
              <a:rPr lang="en-IE" sz="1600" b="0" dirty="0" smtClean="0"/>
              <a:t>evenings</a:t>
            </a:r>
            <a:endParaRPr lang="en-IE" sz="1600" b="0" dirty="0"/>
          </a:p>
          <a:p>
            <a:pPr marL="442913" indent="-257175">
              <a:buFont typeface="Arial" pitchFamily="34" charset="0"/>
              <a:buChar char="•"/>
            </a:pPr>
            <a:r>
              <a:rPr lang="en-IE" sz="1600" b="0" dirty="0"/>
              <a:t>Processing of results starts earlier and procedures that take time carried out in one </a:t>
            </a:r>
            <a:r>
              <a:rPr lang="en-IE" sz="1600" b="0" dirty="0" smtClean="0"/>
              <a:t>block</a:t>
            </a:r>
            <a:endParaRPr lang="en-IE" sz="1600" b="0" dirty="0"/>
          </a:p>
          <a:p>
            <a:endParaRPr lang="en-IE" sz="1800" dirty="0">
              <a:solidFill>
                <a:srgbClr val="FF0000"/>
              </a:solidFill>
            </a:endParaRPr>
          </a:p>
          <a:p>
            <a:endParaRPr lang="en-GB" sz="1800" noProof="0" dirty="0" smtClean="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689"/>
          <a:stretch/>
        </p:blipFill>
        <p:spPr bwMode="auto">
          <a:xfrm>
            <a:off x="1840882" y="4797152"/>
            <a:ext cx="7758113"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3"/>
          <p:cNvSpPr>
            <a:spLocks noGrp="1"/>
          </p:cNvSpPr>
          <p:nvPr>
            <p:ph type="title"/>
          </p:nvPr>
        </p:nvSpPr>
        <p:spPr/>
        <p:txBody>
          <a:bodyPr/>
          <a:lstStyle/>
          <a:p>
            <a:r>
              <a:rPr lang="en-GB" noProof="0" smtClean="0"/>
              <a:t>Lean Principles</a:t>
            </a:r>
            <a:endParaRPr lang="en-GB" noProof="0" dirty="0" smtClean="0"/>
          </a:p>
        </p:txBody>
      </p:sp>
      <p:sp>
        <p:nvSpPr>
          <p:cNvPr id="20485" name="Tijdelijke aanduiding voor inhoud 2"/>
          <p:cNvSpPr>
            <a:spLocks noGrp="1"/>
          </p:cNvSpPr>
          <p:nvPr>
            <p:ph idx="1"/>
          </p:nvPr>
        </p:nvSpPr>
        <p:spPr/>
        <p:txBody>
          <a:bodyPr/>
          <a:lstStyle/>
          <a:p>
            <a:r>
              <a:rPr lang="en-GB" dirty="0" smtClean="0"/>
              <a:t>Principle 5 – </a:t>
            </a:r>
            <a:r>
              <a:rPr lang="en-GB" dirty="0" err="1" smtClean="0"/>
              <a:t>Jidoka</a:t>
            </a:r>
            <a:r>
              <a:rPr lang="en-GB" dirty="0" smtClean="0"/>
              <a:t>/ </a:t>
            </a:r>
            <a:r>
              <a:rPr lang="en-GB" dirty="0" err="1" smtClean="0"/>
              <a:t>Autonomation</a:t>
            </a:r>
            <a:endParaRPr lang="en-GB" dirty="0" smtClean="0"/>
          </a:p>
          <a:p>
            <a:pPr lvl="1"/>
            <a:endParaRPr lang="en-GB" dirty="0" smtClean="0"/>
          </a:p>
          <a:p>
            <a:pPr lvl="1">
              <a:buClrTx/>
            </a:pPr>
            <a:r>
              <a:rPr lang="en-GB" noProof="0" dirty="0" err="1" smtClean="0"/>
              <a:t>Jidoka</a:t>
            </a:r>
            <a:r>
              <a:rPr lang="en-GB" noProof="0" dirty="0" smtClean="0"/>
              <a:t> provides equipment and staff the ability to detect when an abnormal condition has occurred and immediately stops processes</a:t>
            </a:r>
          </a:p>
          <a:p>
            <a:pPr lvl="1">
              <a:buClrTx/>
            </a:pPr>
            <a:endParaRPr lang="en-GB" noProof="0" dirty="0" smtClean="0"/>
          </a:p>
          <a:p>
            <a:pPr lvl="1">
              <a:buClrTx/>
            </a:pPr>
            <a:r>
              <a:rPr lang="en-GB" noProof="0" dirty="0" smtClean="0"/>
              <a:t>This enables processes or procedures to build-in quality at each process step instead of  inspecting at the end of the process/procedure</a:t>
            </a:r>
          </a:p>
          <a:p>
            <a:pPr lvl="1">
              <a:buClrTx/>
            </a:pPr>
            <a:endParaRPr lang="en-GB" noProof="0" dirty="0" smtClean="0"/>
          </a:p>
          <a:p>
            <a:pPr lvl="1">
              <a:buClrTx/>
            </a:pPr>
            <a:r>
              <a:rPr lang="en-GB" noProof="0" dirty="0" smtClean="0"/>
              <a:t>Every staff member has the permission to stop when a quality problem occurs</a:t>
            </a:r>
          </a:p>
        </p:txBody>
      </p:sp>
      <p:pic>
        <p:nvPicPr>
          <p:cNvPr id="1026" name="Picture 2" descr="http://2.bp.blogspot.com/-4-dqHxB6ZYs/UcSWFDWKDLI/AAAAAAAABuM/LLq_9Ai1oEA/s1600/Schermafbeelding+2013-06-21+om+19.56.54.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4" t="-210" r="104" b="19924"/>
          <a:stretch/>
        </p:blipFill>
        <p:spPr bwMode="auto">
          <a:xfrm>
            <a:off x="4976026" y="4437113"/>
            <a:ext cx="4008371" cy="2166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LSSH">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C4172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583</TotalTime>
  <Words>2207</Words>
  <Application>Microsoft Office PowerPoint</Application>
  <PresentationFormat>35mm Slides</PresentationFormat>
  <Paragraphs>388</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Calibri</vt:lpstr>
      <vt:lpstr>Wingdings</vt:lpstr>
      <vt:lpstr>Arial</vt:lpstr>
      <vt:lpstr>ＭＳ Ｐゴシック</vt:lpstr>
      <vt:lpstr>Times New Roman</vt:lpstr>
      <vt:lpstr>Monotype Sorts</vt:lpstr>
      <vt:lpstr>Arial Black</vt:lpstr>
      <vt:lpstr>LSSH</vt:lpstr>
      <vt:lpstr>Lean Principles </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Lean Principles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12.YB.UH.U1.E1 - Toyota Production System</dc:title>
  <dc:subject/>
  <dc:creator>Paulien</dc:creator>
  <cp:lastModifiedBy>olivia hayes</cp:lastModifiedBy>
  <cp:revision>27</cp:revision>
  <cp:lastPrinted>2014-04-11T06:53:52Z</cp:lastPrinted>
  <dcterms:created xsi:type="dcterms:W3CDTF">2014-02-17T10:18:21Z</dcterms:created>
  <dcterms:modified xsi:type="dcterms:W3CDTF">2014-05-07T14:29:15Z</dcterms:modified>
</cp:coreProperties>
</file>